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9"/>
  </p:notesMasterIdLst>
  <p:sldIdLst>
    <p:sldId id="256" r:id="rId2"/>
    <p:sldId id="266" r:id="rId3"/>
    <p:sldId id="261" r:id="rId4"/>
    <p:sldId id="262" r:id="rId5"/>
    <p:sldId id="263" r:id="rId6"/>
    <p:sldId id="257" r:id="rId7"/>
    <p:sldId id="295" r:id="rId8"/>
    <p:sldId id="258" r:id="rId9"/>
    <p:sldId id="271" r:id="rId10"/>
    <p:sldId id="282" r:id="rId11"/>
    <p:sldId id="289" r:id="rId12"/>
    <p:sldId id="275" r:id="rId13"/>
    <p:sldId id="276" r:id="rId14"/>
    <p:sldId id="268" r:id="rId15"/>
    <p:sldId id="278" r:id="rId16"/>
    <p:sldId id="283" r:id="rId17"/>
    <p:sldId id="277" r:id="rId18"/>
    <p:sldId id="287" r:id="rId19"/>
    <p:sldId id="272" r:id="rId20"/>
    <p:sldId id="280" r:id="rId21"/>
    <p:sldId id="281" r:id="rId22"/>
    <p:sldId id="260" r:id="rId23"/>
    <p:sldId id="285" r:id="rId24"/>
    <p:sldId id="284" r:id="rId25"/>
    <p:sldId id="270" r:id="rId26"/>
    <p:sldId id="267" r:id="rId27"/>
    <p:sldId id="293" r:id="rId2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4" d="100"/>
          <a:sy n="64" d="100"/>
        </p:scale>
        <p:origin x="-103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5CBFE-F92C-44C4-A69C-BDF6EC08ED59}" type="datetimeFigureOut">
              <a:rPr lang="lt-LT" smtClean="0"/>
              <a:pPr/>
              <a:t>2015.04.06</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913904-4FC7-44B2-97B6-AF4CC25E8E7B}" type="slidenum">
              <a:rPr lang="lt-LT" smtClean="0"/>
              <a:pPr/>
              <a:t>‹#›</a:t>
            </a:fld>
            <a:endParaRPr lang="lt-LT"/>
          </a:p>
        </p:txBody>
      </p:sp>
    </p:spTree>
    <p:extLst>
      <p:ext uri="{BB962C8B-B14F-4D97-AF65-F5344CB8AC3E}">
        <p14:creationId xmlns:p14="http://schemas.microsoft.com/office/powerpoint/2010/main" val="70810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3E913904-4FC7-44B2-97B6-AF4CC25E8E7B}" type="slidenum">
              <a:rPr lang="lt-LT" smtClean="0"/>
              <a:pPr/>
              <a:t>4</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3E913904-4FC7-44B2-97B6-AF4CC25E8E7B}" type="slidenum">
              <a:rPr lang="lt-LT" smtClean="0"/>
              <a:pPr/>
              <a:t>8</a:t>
            </a:fld>
            <a:endParaRPr lang="lt-L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3E913904-4FC7-44B2-97B6-AF4CC25E8E7B}" type="slidenum">
              <a:rPr lang="lt-LT" smtClean="0"/>
              <a:pPr/>
              <a:t>13</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23" name="Stačiakampis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Stačiakampis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Stačiakampis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tačiakampis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Stačiakampis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Suapvalintas stačiakamp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Suapvalintas stačiakamp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tačiakampis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ačiakampis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ačiakampis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ačiakampis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Antraštė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lt-LT" smtClean="0"/>
              <a:t>Spustelėkite, jei norite keisite ruoš. pav. stilių</a:t>
            </a:r>
            <a:endParaRPr kumimoji="0" lang="en-US"/>
          </a:p>
        </p:txBody>
      </p:sp>
      <p:sp>
        <p:nvSpPr>
          <p:cNvPr id="9" name="Paantraštė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28" name="Datos vietos rezervavimo ženklas 27"/>
          <p:cNvSpPr>
            <a:spLocks noGrp="1"/>
          </p:cNvSpPr>
          <p:nvPr>
            <p:ph type="dt" sz="half" idx="10"/>
          </p:nvPr>
        </p:nvSpPr>
        <p:spPr>
          <a:xfrm>
            <a:off x="6705600" y="4206240"/>
            <a:ext cx="960120" cy="457200"/>
          </a:xfrm>
        </p:spPr>
        <p:txBody>
          <a:bodyPr/>
          <a:lstStyle/>
          <a:p>
            <a:fld id="{B315529E-566F-43F6-B847-73FBAD660A52}" type="datetimeFigureOut">
              <a:rPr lang="lt-LT" smtClean="0"/>
              <a:pPr/>
              <a:t>2015.04.06</a:t>
            </a:fld>
            <a:endParaRPr lang="lt-LT"/>
          </a:p>
        </p:txBody>
      </p:sp>
      <p:sp>
        <p:nvSpPr>
          <p:cNvPr id="17" name="Poraštės vietos rezervavimo ženklas 16"/>
          <p:cNvSpPr>
            <a:spLocks noGrp="1"/>
          </p:cNvSpPr>
          <p:nvPr>
            <p:ph type="ftr" sz="quarter" idx="11"/>
          </p:nvPr>
        </p:nvSpPr>
        <p:spPr>
          <a:xfrm>
            <a:off x="5410200" y="4205288"/>
            <a:ext cx="1295400" cy="457200"/>
          </a:xfrm>
        </p:spPr>
        <p:txBody>
          <a:bodyPr/>
          <a:lstStyle/>
          <a:p>
            <a:endParaRPr lang="lt-LT"/>
          </a:p>
        </p:txBody>
      </p:sp>
      <p:sp>
        <p:nvSpPr>
          <p:cNvPr id="29" name="Skaidrės numerio vietos rezervavimo ženklas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3CD4379-3A77-4B1F-8128-4F756CF1BDA7}"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B315529E-566F-43F6-B847-73FBAD660A52}" type="datetimeFigureOut">
              <a:rPr lang="lt-LT" smtClean="0"/>
              <a:pPr/>
              <a:t>2015.04.06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3CD4379-3A77-4B1F-8128-4F756CF1BDA7}"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781800" y="1143000"/>
            <a:ext cx="1905000" cy="5486400"/>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1143000"/>
            <a:ext cx="6248400" cy="5486400"/>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B315529E-566F-43F6-B847-73FBAD660A52}" type="datetimeFigureOut">
              <a:rPr lang="lt-LT" smtClean="0"/>
              <a:pPr/>
              <a:t>2015.04.06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3CD4379-3A77-4B1F-8128-4F756CF1BDA7}"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Turinio vietos rezervavimo ženklas 2"/>
          <p:cNvSpPr>
            <a:spLocks noGrp="1"/>
          </p:cNvSpPr>
          <p:nvPr>
            <p:ph idx="1"/>
          </p:nvPr>
        </p:nvSpPr>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B315529E-566F-43F6-B847-73FBAD660A52}" type="datetimeFigureOut">
              <a:rPr lang="lt-LT" smtClean="0"/>
              <a:pPr/>
              <a:t>2015.04.06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3CD4379-3A77-4B1F-8128-4F756CF1BDA7}"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p:txBody>
          <a:bodyPr/>
          <a:lstStyle/>
          <a:p>
            <a:fld id="{B315529E-566F-43F6-B847-73FBAD660A52}" type="datetimeFigureOut">
              <a:rPr lang="lt-LT" smtClean="0"/>
              <a:pPr/>
              <a:t>2015.04.06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3CD4379-3A77-4B1F-8128-4F756CF1BDA7}"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Turinio vietos rezervavimo ženklas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B315529E-566F-43F6-B847-73FBAD660A52}" type="datetimeFigureOut">
              <a:rPr lang="lt-LT" smtClean="0"/>
              <a:pPr/>
              <a:t>2015.04.06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3CD4379-3A77-4B1F-8128-4F756CF1BDA7}"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381000" y="1143000"/>
            <a:ext cx="8382000" cy="1069848"/>
          </a:xfrm>
        </p:spPr>
        <p:txBody>
          <a:bodyPr anchor="ctr"/>
          <a:lstStyle>
            <a:lvl1pPr>
              <a:defRPr sz="4000" b="0" i="0" cap="none"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4" name="Teksto vietos rezervavimo ženklas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5" name="Turinio vietos rezervavimo ženklas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6" name="Datos vietos rezervavimo ženklas 25"/>
          <p:cNvSpPr>
            <a:spLocks noGrp="1"/>
          </p:cNvSpPr>
          <p:nvPr>
            <p:ph type="dt" sz="half" idx="10"/>
          </p:nvPr>
        </p:nvSpPr>
        <p:spPr/>
        <p:txBody>
          <a:bodyPr rtlCol="0"/>
          <a:lstStyle/>
          <a:p>
            <a:fld id="{B315529E-566F-43F6-B847-73FBAD660A52}" type="datetimeFigureOut">
              <a:rPr lang="lt-LT" smtClean="0"/>
              <a:pPr/>
              <a:t>2015.04.06</a:t>
            </a:fld>
            <a:endParaRPr lang="lt-LT"/>
          </a:p>
        </p:txBody>
      </p:sp>
      <p:sp>
        <p:nvSpPr>
          <p:cNvPr id="27" name="Skaidrės numerio vietos rezervavimo ženklas 26"/>
          <p:cNvSpPr>
            <a:spLocks noGrp="1"/>
          </p:cNvSpPr>
          <p:nvPr>
            <p:ph type="sldNum" sz="quarter" idx="11"/>
          </p:nvPr>
        </p:nvSpPr>
        <p:spPr/>
        <p:txBody>
          <a:bodyPr rtlCol="0"/>
          <a:lstStyle/>
          <a:p>
            <a:fld id="{83CD4379-3A77-4B1F-8128-4F756CF1BDA7}" type="slidenum">
              <a:rPr lang="lt-LT" smtClean="0"/>
              <a:pPr/>
              <a:t>‹#›</a:t>
            </a:fld>
            <a:endParaRPr lang="lt-LT"/>
          </a:p>
        </p:txBody>
      </p:sp>
      <p:sp>
        <p:nvSpPr>
          <p:cNvPr id="28" name="Poraštės vietos rezervavimo ženklas 27"/>
          <p:cNvSpPr>
            <a:spLocks noGrp="1"/>
          </p:cNvSpPr>
          <p:nvPr>
            <p:ph type="ftr" sz="quarter" idx="12"/>
          </p:nvPr>
        </p:nvSpPr>
        <p:spPr/>
        <p:txBody>
          <a:bodyPr rtlCol="0"/>
          <a:lstStyle/>
          <a:p>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lt-LT" smtClean="0"/>
              <a:t>Spustelėkite, jei norite keisite ruoš. pav. stilių</a:t>
            </a:r>
            <a:endParaRPr kumimoji="0" lang="en-US"/>
          </a:p>
        </p:txBody>
      </p:sp>
      <p:sp>
        <p:nvSpPr>
          <p:cNvPr id="3" name="Datos vietos rezervavimo ženklas 2"/>
          <p:cNvSpPr>
            <a:spLocks noGrp="1"/>
          </p:cNvSpPr>
          <p:nvPr>
            <p:ph type="dt" sz="half" idx="10"/>
          </p:nvPr>
        </p:nvSpPr>
        <p:spPr>
          <a:xfrm>
            <a:off x="6583680" y="612648"/>
            <a:ext cx="957264" cy="457200"/>
          </a:xfrm>
        </p:spPr>
        <p:txBody>
          <a:bodyPr/>
          <a:lstStyle/>
          <a:p>
            <a:fld id="{B315529E-566F-43F6-B847-73FBAD660A52}" type="datetimeFigureOut">
              <a:rPr lang="lt-LT" smtClean="0"/>
              <a:pPr/>
              <a:t>2015.04.06</a:t>
            </a:fld>
            <a:endParaRPr lang="lt-LT"/>
          </a:p>
        </p:txBody>
      </p:sp>
      <p:sp>
        <p:nvSpPr>
          <p:cNvPr id="4" name="Poraštės vietos rezervavimo ženklas 3"/>
          <p:cNvSpPr>
            <a:spLocks noGrp="1"/>
          </p:cNvSpPr>
          <p:nvPr>
            <p:ph type="ftr" sz="quarter" idx="11"/>
          </p:nvPr>
        </p:nvSpPr>
        <p:spPr>
          <a:xfrm>
            <a:off x="5257800" y="612648"/>
            <a:ext cx="1325880" cy="457200"/>
          </a:xfrm>
        </p:spPr>
        <p:txBody>
          <a:bodyPr/>
          <a:lstStyle/>
          <a:p>
            <a:endParaRPr lang="lt-LT"/>
          </a:p>
        </p:txBody>
      </p:sp>
      <p:sp>
        <p:nvSpPr>
          <p:cNvPr id="5" name="Skaidrės numerio vietos rezervavimo ženklas 4"/>
          <p:cNvSpPr>
            <a:spLocks noGrp="1"/>
          </p:cNvSpPr>
          <p:nvPr>
            <p:ph type="sldNum" sz="quarter" idx="12"/>
          </p:nvPr>
        </p:nvSpPr>
        <p:spPr>
          <a:xfrm>
            <a:off x="8174736" y="2272"/>
            <a:ext cx="762000" cy="365760"/>
          </a:xfrm>
        </p:spPr>
        <p:txBody>
          <a:bodyPr/>
          <a:lstStyle/>
          <a:p>
            <a:fld id="{83CD4379-3A77-4B1F-8128-4F756CF1BDA7}"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B315529E-566F-43F6-B847-73FBAD660A52}" type="datetimeFigureOut">
              <a:rPr lang="lt-LT" smtClean="0"/>
              <a:pPr/>
              <a:t>2015.04.06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83CD4379-3A77-4B1F-8128-4F756CF1BDA7}"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353496" y="1101970"/>
            <a:ext cx="3383280" cy="877824"/>
          </a:xfrm>
        </p:spPr>
        <p:txBody>
          <a:bodyPr anchor="b"/>
          <a:lstStyle>
            <a:lvl1pPr algn="l">
              <a:buNone/>
              <a:defRPr sz="1800" b="1"/>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Spustelėkite ruošinio teksto stiliams keisti</a:t>
            </a:r>
          </a:p>
        </p:txBody>
      </p:sp>
      <p:sp>
        <p:nvSpPr>
          <p:cNvPr id="4" name="Turinio vietos rezervavimo ženklas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B315529E-566F-43F6-B847-73FBAD660A52}" type="datetimeFigureOut">
              <a:rPr lang="lt-LT" smtClean="0"/>
              <a:pPr/>
              <a:t>2015.04.06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3CD4379-3A77-4B1F-8128-4F756CF1BDA7}"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lt-LT" smtClean="0"/>
              <a:t>Spustelėkite, jei norite keisite ruoš. pav. stilių</a:t>
            </a:r>
            <a:endParaRPr kumimoji="0" lang="en-US"/>
          </a:p>
        </p:txBody>
      </p:sp>
      <p:sp>
        <p:nvSpPr>
          <p:cNvPr id="3" name="Paveikslėlio vietos rezervavimo ženklas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lt-LT" smtClean="0"/>
              <a:t>Spustelėkite piktogramą, jei norite įtraukti paveikslėlį</a:t>
            </a:r>
            <a:endParaRPr kumimoji="0" lang="en-US" dirty="0"/>
          </a:p>
        </p:txBody>
      </p:sp>
      <p:sp>
        <p:nvSpPr>
          <p:cNvPr id="4" name="Teksto vietos rezervavimo ženklas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lt-LT" smtClean="0"/>
              <a:t>Spustelėkite ruošinio teksto stiliams keisti</a:t>
            </a:r>
          </a:p>
        </p:txBody>
      </p:sp>
      <p:sp>
        <p:nvSpPr>
          <p:cNvPr id="5" name="Datos vietos rezervavimo ženklas 4"/>
          <p:cNvSpPr>
            <a:spLocks noGrp="1"/>
          </p:cNvSpPr>
          <p:nvPr>
            <p:ph type="dt" sz="half" idx="10"/>
          </p:nvPr>
        </p:nvSpPr>
        <p:spPr/>
        <p:txBody>
          <a:bodyPr/>
          <a:lstStyle/>
          <a:p>
            <a:fld id="{B315529E-566F-43F6-B847-73FBAD660A52}" type="datetimeFigureOut">
              <a:rPr lang="lt-LT" smtClean="0"/>
              <a:pPr/>
              <a:t>2015.04.06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3CD4379-3A77-4B1F-8128-4F756CF1BDA7}"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tačiakampis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tačiakampis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Stačiakampis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Stačiakampis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Stačiakampis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Suapvalintas stačiakamp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Suapvalintas stačiakamp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Stačiakampis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Stačiakampis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Stačiakampis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Stačiakampis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Stačiakampis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Stačiakampis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avadinimo vietos rezervavimo ženklas 21"/>
          <p:cNvSpPr>
            <a:spLocks noGrp="1"/>
          </p:cNvSpPr>
          <p:nvPr>
            <p:ph type="title"/>
          </p:nvPr>
        </p:nvSpPr>
        <p:spPr>
          <a:xfrm>
            <a:off x="457200" y="1143000"/>
            <a:ext cx="8229600" cy="1066800"/>
          </a:xfrm>
          <a:prstGeom prst="rect">
            <a:avLst/>
          </a:prstGeom>
        </p:spPr>
        <p:txBody>
          <a:bodyPr vert="horz" anchor="ctr">
            <a:normAutofit/>
          </a:bodyPr>
          <a:lstStyle/>
          <a:p>
            <a:r>
              <a:rPr kumimoji="0" lang="lt-LT" smtClean="0"/>
              <a:t>Spustelėkite, jei norite keisite ruoš. pav. stilių</a:t>
            </a:r>
            <a:endParaRPr kumimoji="0" lang="en-US"/>
          </a:p>
        </p:txBody>
      </p:sp>
      <p:sp>
        <p:nvSpPr>
          <p:cNvPr id="13" name="Teksto vietos rezervavimo ženklas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315529E-566F-43F6-B847-73FBAD660A52}" type="datetimeFigureOut">
              <a:rPr lang="lt-LT" smtClean="0"/>
              <a:pPr/>
              <a:t>2015.04.06</a:t>
            </a:fld>
            <a:endParaRPr lang="lt-LT"/>
          </a:p>
        </p:txBody>
      </p:sp>
      <p:sp>
        <p:nvSpPr>
          <p:cNvPr id="3" name="Poraštės vietos rezervavimo ženklas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lt-LT"/>
          </a:p>
        </p:txBody>
      </p:sp>
      <p:sp>
        <p:nvSpPr>
          <p:cNvPr id="23" name="Skaidrės numerio vietos rezervavimo ženklas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3CD4379-3A77-4B1F-8128-4F756CF1BDA7}"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lt/url?sa=i&amp;rct=j&amp;q=&amp;esrc=s&amp;source=images&amp;cd=&amp;cad=rja&amp;uact=8&amp;ved=0CAcQjRw&amp;url=http://www.mamyciuklubas.lt/moteru-klubas/labai-tau-aciu-15137/&amp;ei=cV4ZVcLMFdHmaNP0gvAG&amp;psig=AFQjCNEvFPvg7bJiPLkD7zxpOElij4Y6Lw&amp;ust=14278119258056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457200" y="1988841"/>
            <a:ext cx="8458200" cy="1368151"/>
          </a:xfrm>
        </p:spPr>
        <p:txBody>
          <a:bodyPr>
            <a:noAutofit/>
          </a:bodyPr>
          <a:lstStyle/>
          <a:p>
            <a:r>
              <a:rPr lang="lt-LT" sz="6000" dirty="0" smtClean="0"/>
              <a:t>Kokius ir kodėl įsivertinimo būdus taikome?</a:t>
            </a:r>
            <a:endParaRPr lang="lt-LT" sz="6000" dirty="0"/>
          </a:p>
        </p:txBody>
      </p:sp>
      <p:sp>
        <p:nvSpPr>
          <p:cNvPr id="3" name="TextBox 2"/>
          <p:cNvSpPr txBox="1"/>
          <p:nvPr/>
        </p:nvSpPr>
        <p:spPr>
          <a:xfrm>
            <a:off x="3995936" y="5136742"/>
            <a:ext cx="4752528" cy="830997"/>
          </a:xfrm>
          <a:prstGeom prst="rect">
            <a:avLst/>
          </a:prstGeom>
          <a:noFill/>
        </p:spPr>
        <p:txBody>
          <a:bodyPr wrap="square" rtlCol="0">
            <a:spAutoFit/>
          </a:bodyPr>
          <a:lstStyle/>
          <a:p>
            <a:r>
              <a:rPr lang="lt-LT" sz="2400" dirty="0" err="1" smtClean="0"/>
              <a:t>I.Tarasevičienė</a:t>
            </a:r>
            <a:endParaRPr lang="lt-LT" sz="2400" dirty="0" smtClean="0"/>
          </a:p>
          <a:p>
            <a:r>
              <a:rPr lang="lt-LT" sz="2400" dirty="0" smtClean="0"/>
              <a:t>Chemijos mokytoja metodininkė</a:t>
            </a:r>
            <a:endParaRPr lang="lt-LT"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2506290"/>
          </a:xfrm>
        </p:spPr>
        <p:txBody>
          <a:bodyPr>
            <a:normAutofit fontScale="90000"/>
          </a:bodyPr>
          <a:lstStyle/>
          <a:p>
            <a:r>
              <a:rPr lang="lt-LT" sz="3600" dirty="0" smtClean="0"/>
              <a:t/>
            </a:r>
            <a:br>
              <a:rPr lang="lt-LT" sz="3600" dirty="0" smtClean="0"/>
            </a:br>
            <a:r>
              <a:rPr lang="en-US" sz="4000" b="1" dirty="0" smtClean="0"/>
              <a:t>Klausimai, į kuriuos mokiniams reikėtų atsakyti vertinant save pamokos pabaigoje:</a:t>
            </a:r>
            <a:r>
              <a:rPr lang="lt-LT" sz="4000" b="1" dirty="0" smtClean="0"/>
              <a:t/>
            </a:r>
            <a:br>
              <a:rPr lang="lt-LT" sz="4000" b="1" dirty="0" smtClean="0"/>
            </a:br>
            <a:endParaRPr lang="lt-LT" sz="4000" b="1" dirty="0"/>
          </a:p>
        </p:txBody>
      </p:sp>
      <p:sp>
        <p:nvSpPr>
          <p:cNvPr id="3" name="Turinio vietos rezervavimo ženklas 2"/>
          <p:cNvSpPr>
            <a:spLocks noGrp="1"/>
          </p:cNvSpPr>
          <p:nvPr>
            <p:ph idx="1"/>
          </p:nvPr>
        </p:nvSpPr>
        <p:spPr>
          <a:xfrm>
            <a:off x="457200" y="2780928"/>
            <a:ext cx="8229600" cy="3816424"/>
          </a:xfrm>
        </p:spPr>
        <p:txBody>
          <a:bodyPr>
            <a:normAutofit/>
          </a:bodyPr>
          <a:lstStyle/>
          <a:p>
            <a:pPr lvl="2">
              <a:buFontTx/>
              <a:buChar char="•"/>
            </a:pPr>
            <a:r>
              <a:rPr lang="lt-LT" sz="3200" dirty="0" smtClean="0"/>
              <a:t> </a:t>
            </a:r>
            <a:r>
              <a:rPr lang="en-US" sz="3200" dirty="0" smtClean="0"/>
              <a:t>Ar</a:t>
            </a:r>
            <a:r>
              <a:rPr lang="lt-LT" sz="3200" dirty="0" smtClean="0"/>
              <a:t> </a:t>
            </a:r>
            <a:r>
              <a:rPr lang="en-US" sz="3200" dirty="0" smtClean="0"/>
              <a:t>ši</a:t>
            </a:r>
            <a:r>
              <a:rPr lang="lt-LT" sz="3200" dirty="0" smtClean="0"/>
              <a:t> </a:t>
            </a:r>
            <a:r>
              <a:rPr lang="en-US" sz="3200" dirty="0" smtClean="0"/>
              <a:t>pamoka</a:t>
            </a:r>
            <a:r>
              <a:rPr lang="lt-LT" sz="3200" dirty="0" smtClean="0"/>
              <a:t> </a:t>
            </a:r>
            <a:r>
              <a:rPr lang="en-US" sz="3200" dirty="0" smtClean="0"/>
              <a:t>Tau</a:t>
            </a:r>
            <a:r>
              <a:rPr lang="lt-LT" sz="3200" dirty="0" smtClean="0"/>
              <a:t> </a:t>
            </a:r>
            <a:r>
              <a:rPr lang="en-US" sz="3200" dirty="0" smtClean="0"/>
              <a:t>buvo</a:t>
            </a:r>
            <a:r>
              <a:rPr lang="lt-LT" sz="3200" dirty="0" smtClean="0"/>
              <a:t> </a:t>
            </a:r>
            <a:r>
              <a:rPr lang="en-US" sz="3200" dirty="0" smtClean="0"/>
              <a:t>įdomi?</a:t>
            </a:r>
            <a:endParaRPr lang="lt-LT" sz="3200" dirty="0" smtClean="0"/>
          </a:p>
          <a:p>
            <a:pPr lvl="2">
              <a:buFontTx/>
              <a:buChar char="•"/>
            </a:pPr>
            <a:r>
              <a:rPr lang="lt-LT" sz="3200" dirty="0" smtClean="0"/>
              <a:t> A</a:t>
            </a:r>
            <a:r>
              <a:rPr lang="en-US" sz="3200" dirty="0" smtClean="0"/>
              <a:t>r</a:t>
            </a:r>
            <a:r>
              <a:rPr lang="lt-LT" sz="3200" dirty="0" smtClean="0"/>
              <a:t> </a:t>
            </a:r>
            <a:r>
              <a:rPr lang="en-US" sz="3200" dirty="0" smtClean="0"/>
              <a:t>šios</a:t>
            </a:r>
            <a:r>
              <a:rPr lang="lt-LT" sz="3200" dirty="0" smtClean="0"/>
              <a:t> </a:t>
            </a:r>
            <a:r>
              <a:rPr lang="en-US" sz="3200" dirty="0" smtClean="0"/>
              <a:t>pamokos</a:t>
            </a:r>
            <a:r>
              <a:rPr lang="lt-LT" sz="3200" dirty="0" smtClean="0"/>
              <a:t> </a:t>
            </a:r>
            <a:r>
              <a:rPr lang="en-US" sz="3200" dirty="0" smtClean="0"/>
              <a:t>temaTau</a:t>
            </a:r>
            <a:r>
              <a:rPr lang="lt-LT" sz="3200" dirty="0" smtClean="0"/>
              <a:t> </a:t>
            </a:r>
            <a:r>
              <a:rPr lang="en-US" sz="3200" dirty="0" smtClean="0"/>
              <a:t>buvo</a:t>
            </a:r>
            <a:r>
              <a:rPr lang="lt-LT" sz="3200" dirty="0" smtClean="0"/>
              <a:t> </a:t>
            </a:r>
            <a:r>
              <a:rPr lang="en-US" sz="3200" dirty="0" smtClean="0"/>
              <a:t>svarbi? </a:t>
            </a:r>
            <a:endParaRPr lang="lt-LT" sz="3200" dirty="0" smtClean="0"/>
          </a:p>
          <a:p>
            <a:pPr lvl="2">
              <a:buFontTx/>
              <a:buChar char="•"/>
            </a:pPr>
            <a:r>
              <a:rPr lang="lt-LT" sz="3200" dirty="0" smtClean="0"/>
              <a:t> </a:t>
            </a:r>
            <a:r>
              <a:rPr lang="en-US" sz="3200" dirty="0" smtClean="0"/>
              <a:t>Ar</a:t>
            </a:r>
            <a:r>
              <a:rPr lang="lt-LT" sz="3200" dirty="0" smtClean="0"/>
              <a:t> </a:t>
            </a:r>
            <a:r>
              <a:rPr lang="en-US" sz="3200" dirty="0" smtClean="0"/>
              <a:t>šios</a:t>
            </a:r>
            <a:r>
              <a:rPr lang="lt-LT" sz="3200" dirty="0" smtClean="0"/>
              <a:t> </a:t>
            </a:r>
            <a:r>
              <a:rPr lang="en-US" sz="3200" dirty="0" smtClean="0"/>
              <a:t>pamok</a:t>
            </a:r>
            <a:r>
              <a:rPr lang="lt-LT" sz="3200" dirty="0" smtClean="0"/>
              <a:t>o</a:t>
            </a:r>
            <a:r>
              <a:rPr lang="en-US" sz="3200" dirty="0" smtClean="0"/>
              <a:t>s</a:t>
            </a:r>
            <a:r>
              <a:rPr lang="lt-LT" sz="3200" dirty="0" smtClean="0"/>
              <a:t> </a:t>
            </a:r>
            <a:r>
              <a:rPr lang="en-US" sz="3200" dirty="0" smtClean="0"/>
              <a:t>veikla</a:t>
            </a:r>
            <a:r>
              <a:rPr lang="lt-LT" sz="3200" dirty="0" smtClean="0"/>
              <a:t> </a:t>
            </a:r>
            <a:r>
              <a:rPr lang="en-US" sz="3200" dirty="0" smtClean="0"/>
              <a:t>Tau</a:t>
            </a:r>
            <a:r>
              <a:rPr lang="lt-LT" sz="3200" dirty="0" smtClean="0"/>
              <a:t> </a:t>
            </a:r>
            <a:r>
              <a:rPr lang="en-US" sz="3200" dirty="0" smtClean="0"/>
              <a:t>patiko?</a:t>
            </a:r>
            <a:endParaRPr lang="lt-LT" sz="3200" dirty="0" smtClean="0"/>
          </a:p>
          <a:p>
            <a:pPr lvl="2">
              <a:buFontTx/>
              <a:buChar char="•"/>
            </a:pPr>
            <a:r>
              <a:rPr lang="lt-LT" sz="3200" dirty="0" smtClean="0"/>
              <a:t> </a:t>
            </a:r>
            <a:r>
              <a:rPr lang="en-US" sz="3200" dirty="0" smtClean="0"/>
              <a:t>Ar</a:t>
            </a:r>
            <a:r>
              <a:rPr lang="lt-LT" sz="3200" dirty="0" smtClean="0"/>
              <a:t> </a:t>
            </a:r>
            <a:r>
              <a:rPr lang="en-US" sz="3200" dirty="0" smtClean="0"/>
              <a:t>aktyviai</a:t>
            </a:r>
            <a:r>
              <a:rPr lang="lt-LT" sz="3200" dirty="0" smtClean="0"/>
              <a:t> </a:t>
            </a:r>
            <a:r>
              <a:rPr lang="en-US" sz="3200" dirty="0" smtClean="0"/>
              <a:t>dalyvavai</a:t>
            </a:r>
            <a:r>
              <a:rPr lang="lt-LT" sz="3200" dirty="0" smtClean="0"/>
              <a:t> </a:t>
            </a:r>
            <a:r>
              <a:rPr lang="en-US" sz="3200" dirty="0" smtClean="0"/>
              <a:t>šioje</a:t>
            </a:r>
            <a:r>
              <a:rPr lang="lt-LT" sz="3200" dirty="0" smtClean="0"/>
              <a:t> </a:t>
            </a:r>
            <a:r>
              <a:rPr lang="en-US" sz="3200" dirty="0" smtClean="0"/>
              <a:t>pamokoje?</a:t>
            </a:r>
            <a:endParaRPr lang="lt-LT" sz="3200" dirty="0" smtClean="0"/>
          </a:p>
          <a:p>
            <a:pPr lvl="2">
              <a:buFontTx/>
              <a:buChar char="•"/>
            </a:pPr>
            <a:r>
              <a:rPr lang="lt-LT" sz="3200" dirty="0" smtClean="0"/>
              <a:t> </a:t>
            </a:r>
            <a:r>
              <a:rPr lang="en-US" sz="3200" dirty="0" smtClean="0"/>
              <a:t>Ar</a:t>
            </a:r>
            <a:r>
              <a:rPr lang="lt-LT" sz="3200" dirty="0" smtClean="0"/>
              <a:t> </a:t>
            </a:r>
            <a:r>
              <a:rPr lang="en-US" sz="3200" dirty="0" smtClean="0"/>
              <a:t>pateikta</a:t>
            </a:r>
            <a:r>
              <a:rPr lang="lt-LT" sz="3200" dirty="0" smtClean="0"/>
              <a:t> </a:t>
            </a:r>
            <a:r>
              <a:rPr lang="en-US" sz="3200" dirty="0" smtClean="0"/>
              <a:t>informacija</a:t>
            </a:r>
            <a:r>
              <a:rPr lang="lt-LT" sz="3200" dirty="0" smtClean="0"/>
              <a:t> </a:t>
            </a:r>
            <a:r>
              <a:rPr lang="en-US" sz="3200" dirty="0" smtClean="0"/>
              <a:t>Tau</a:t>
            </a:r>
            <a:r>
              <a:rPr lang="lt-LT" sz="3200" dirty="0" smtClean="0"/>
              <a:t> </a:t>
            </a:r>
            <a:r>
              <a:rPr lang="en-US" sz="3200" dirty="0" smtClean="0"/>
              <a:t>aiški</a:t>
            </a:r>
            <a:r>
              <a:rPr lang="lt-LT" sz="3200" dirty="0" smtClean="0"/>
              <a:t>, </a:t>
            </a:r>
            <a:r>
              <a:rPr lang="en-US" sz="3200" dirty="0" smtClean="0"/>
              <a:t>suprantama?</a:t>
            </a:r>
          </a:p>
          <a:p>
            <a:pPr lvl="2">
              <a:buFontTx/>
              <a:buChar char="•"/>
            </a:pPr>
            <a:endParaRPr lang="en-US" sz="3200" dirty="0" smtClean="0"/>
          </a:p>
          <a:p>
            <a:endParaRPr lang="lt-L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196752"/>
            <a:ext cx="8229600" cy="3168352"/>
          </a:xfrm>
        </p:spPr>
        <p:txBody>
          <a:bodyPr/>
          <a:lstStyle/>
          <a:p>
            <a:pPr algn="ctr"/>
            <a:r>
              <a:rPr lang="lt-LT" b="1" dirty="0" smtClean="0"/>
              <a:t>Gamtos ir tiksliųjų mokslų metodinė grupė</a:t>
            </a:r>
            <a:endParaRPr lang="lt-LT"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332656"/>
            <a:ext cx="8229600" cy="1368152"/>
          </a:xfrm>
        </p:spPr>
        <p:txBody>
          <a:bodyPr/>
          <a:lstStyle/>
          <a:p>
            <a:r>
              <a:rPr lang="lt-LT" dirty="0" smtClean="0"/>
              <a:t> </a:t>
            </a:r>
            <a:r>
              <a:rPr lang="lt-LT" sz="4000" b="1" dirty="0" smtClean="0"/>
              <a:t>Įsivertinimas (I)</a:t>
            </a:r>
            <a:endParaRPr lang="lt-LT" sz="4000" b="1" dirty="0"/>
          </a:p>
        </p:txBody>
      </p:sp>
      <p:graphicFrame>
        <p:nvGraphicFramePr>
          <p:cNvPr id="4" name="Turinio vietos rezervavimo ženklas 3"/>
          <p:cNvGraphicFramePr>
            <a:graphicFrameLocks noGrp="1"/>
          </p:cNvGraphicFramePr>
          <p:nvPr>
            <p:ph idx="1"/>
          </p:nvPr>
        </p:nvGraphicFramePr>
        <p:xfrm>
          <a:off x="4283968" y="1556792"/>
          <a:ext cx="4464498" cy="4114800"/>
        </p:xfrm>
        <a:graphic>
          <a:graphicData uri="http://schemas.openxmlformats.org/drawingml/2006/table">
            <a:tbl>
              <a:tblPr>
                <a:tableStyleId>{5C22544A-7EE6-4342-B048-85BDC9FD1C3A}</a:tableStyleId>
              </a:tblPr>
              <a:tblGrid>
                <a:gridCol w="1488166"/>
                <a:gridCol w="1488166"/>
                <a:gridCol w="1488166"/>
              </a:tblGrid>
              <a:tr h="1248139">
                <a:tc>
                  <a:txBody>
                    <a:bodyPr/>
                    <a:lstStyle/>
                    <a:p>
                      <a:pPr algn="ctr"/>
                      <a:endParaRPr lang="lt-LT" sz="2800" dirty="0" smtClean="0"/>
                    </a:p>
                    <a:p>
                      <a:pPr algn="ctr"/>
                      <a:r>
                        <a:rPr lang="lt-LT" sz="2800" dirty="0" smtClean="0"/>
                        <a:t>1</a:t>
                      </a:r>
                    </a:p>
                    <a:p>
                      <a:pPr algn="ctr"/>
                      <a:endParaRPr lang="lt-LT" sz="2800" dirty="0"/>
                    </a:p>
                  </a:txBody>
                  <a:tcPr/>
                </a:tc>
                <a:tc>
                  <a:txBody>
                    <a:bodyPr/>
                    <a:lstStyle/>
                    <a:p>
                      <a:endParaRPr lang="lt-LT" sz="2800" dirty="0"/>
                    </a:p>
                  </a:txBody>
                  <a:tcPr/>
                </a:tc>
                <a:tc>
                  <a:txBody>
                    <a:bodyPr/>
                    <a:lstStyle/>
                    <a:p>
                      <a:r>
                        <a:rPr lang="lt-LT" sz="2800" dirty="0" smtClean="0"/>
                        <a:t> </a:t>
                      </a:r>
                    </a:p>
                    <a:p>
                      <a:pPr algn="ctr"/>
                      <a:r>
                        <a:rPr lang="lt-LT" sz="2800" dirty="0" smtClean="0"/>
                        <a:t>Taškai</a:t>
                      </a:r>
                      <a:endParaRPr lang="lt-LT" sz="2800" dirty="0"/>
                    </a:p>
                  </a:txBody>
                  <a:tcPr/>
                </a:tc>
              </a:tr>
              <a:tr h="1248139">
                <a:tc>
                  <a:txBody>
                    <a:bodyPr/>
                    <a:lstStyle/>
                    <a:p>
                      <a:endParaRPr lang="lt-LT" sz="2800" dirty="0" smtClean="0"/>
                    </a:p>
                    <a:p>
                      <a:pPr algn="ctr"/>
                      <a:r>
                        <a:rPr lang="lt-LT" sz="2800" dirty="0" smtClean="0"/>
                        <a:t>2</a:t>
                      </a:r>
                      <a:endParaRPr lang="lt-LT" sz="2800" dirty="0"/>
                    </a:p>
                  </a:txBody>
                  <a:tcPr/>
                </a:tc>
                <a:tc>
                  <a:txBody>
                    <a:bodyPr/>
                    <a:lstStyle/>
                    <a:p>
                      <a:endParaRPr lang="lt-LT"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lt-LT" sz="2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lt-LT" sz="2800" dirty="0" smtClean="0"/>
                        <a:t>Taškai</a:t>
                      </a:r>
                    </a:p>
                    <a:p>
                      <a:pPr algn="ctr"/>
                      <a:endParaRPr lang="lt-LT" sz="2800" dirty="0"/>
                    </a:p>
                  </a:txBody>
                  <a:tcPr/>
                </a:tc>
              </a:tr>
              <a:tr h="1248139">
                <a:tc>
                  <a:txBody>
                    <a:bodyPr/>
                    <a:lstStyle/>
                    <a:p>
                      <a:endParaRPr lang="lt-LT" sz="2800" dirty="0" smtClean="0"/>
                    </a:p>
                    <a:p>
                      <a:pPr algn="ctr"/>
                      <a:r>
                        <a:rPr lang="lt-LT" sz="2800" dirty="0" smtClean="0"/>
                        <a:t>3</a:t>
                      </a:r>
                      <a:endParaRPr lang="lt-LT" sz="2800" dirty="0"/>
                    </a:p>
                  </a:txBody>
                  <a:tcPr/>
                </a:tc>
                <a:tc>
                  <a:txBody>
                    <a:bodyPr/>
                    <a:lstStyle/>
                    <a:p>
                      <a:endParaRPr lang="lt-LT"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lt-LT" sz="2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lt-LT" sz="2800" dirty="0" smtClean="0"/>
                        <a:t>Taškai</a:t>
                      </a:r>
                    </a:p>
                    <a:p>
                      <a:pPr algn="ctr"/>
                      <a:endParaRPr lang="lt-LT" sz="2800" dirty="0"/>
                    </a:p>
                  </a:txBody>
                  <a:tcPr/>
                </a:tc>
              </a:tr>
            </a:tbl>
          </a:graphicData>
        </a:graphic>
      </p:graphicFrame>
      <p:sp>
        <p:nvSpPr>
          <p:cNvPr id="8" name="Stačiakampis 7"/>
          <p:cNvSpPr/>
          <p:nvPr/>
        </p:nvSpPr>
        <p:spPr>
          <a:xfrm>
            <a:off x="179512" y="1628800"/>
            <a:ext cx="3960440" cy="3539430"/>
          </a:xfrm>
          <a:prstGeom prst="rect">
            <a:avLst/>
          </a:prstGeom>
        </p:spPr>
        <p:txBody>
          <a:bodyPr wrap="square">
            <a:spAutoFit/>
          </a:bodyPr>
          <a:lstStyle/>
          <a:p>
            <a:pPr>
              <a:buFont typeface="Arial" pitchFamily="34" charset="0"/>
              <a:buChar char="•"/>
            </a:pPr>
            <a:r>
              <a:rPr lang="lt-LT" sz="2800" dirty="0" smtClean="0"/>
              <a:t> Pateikiama trumpa     užduotis (atspindi pamokos uždavinį)</a:t>
            </a:r>
          </a:p>
          <a:p>
            <a:pPr>
              <a:buFont typeface="Arial" pitchFamily="34" charset="0"/>
              <a:buChar char="•"/>
            </a:pPr>
            <a:r>
              <a:rPr lang="lt-LT" sz="2800" dirty="0" smtClean="0"/>
              <a:t> Supažindinama su vertinimo kriterijais ir taškais</a:t>
            </a:r>
          </a:p>
          <a:p>
            <a:pPr>
              <a:buFont typeface="Arial" pitchFamily="34" charset="0"/>
              <a:buChar char="•"/>
            </a:pPr>
            <a:r>
              <a:rPr lang="lt-LT" sz="2800" dirty="0" smtClean="0"/>
              <a:t> Mokiniai atlikę užduotį, pildo lentelę</a:t>
            </a:r>
            <a:endParaRPr lang="lt-LT"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692696"/>
            <a:ext cx="8229600" cy="1066800"/>
          </a:xfrm>
        </p:spPr>
        <p:txBody>
          <a:bodyPr>
            <a:normAutofit/>
          </a:bodyPr>
          <a:lstStyle/>
          <a:p>
            <a:r>
              <a:rPr lang="lt-LT" sz="4000" b="1" dirty="0" smtClean="0"/>
              <a:t>Įsivertinimas (II)</a:t>
            </a:r>
            <a:endParaRPr lang="lt-LT" sz="4000" b="1" dirty="0"/>
          </a:p>
        </p:txBody>
      </p:sp>
      <p:sp>
        <p:nvSpPr>
          <p:cNvPr id="3" name="Turinio vietos rezervavimo ženklas 2"/>
          <p:cNvSpPr>
            <a:spLocks noGrp="1"/>
          </p:cNvSpPr>
          <p:nvPr>
            <p:ph idx="1"/>
          </p:nvPr>
        </p:nvSpPr>
        <p:spPr/>
        <p:txBody>
          <a:bodyPr/>
          <a:lstStyle/>
          <a:p>
            <a:r>
              <a:rPr lang="lt-LT" dirty="0" smtClean="0"/>
              <a:t>Mokytoja paprašo pakelti rankas, kas padarė 1,2,3 klaidas ir užpildo “laiptus”:</a:t>
            </a:r>
            <a:endParaRPr lang="lt-LT" dirty="0"/>
          </a:p>
        </p:txBody>
      </p:sp>
      <p:cxnSp>
        <p:nvCxnSpPr>
          <p:cNvPr id="5" name="Tiesioji jungtis 4"/>
          <p:cNvCxnSpPr/>
          <p:nvPr/>
        </p:nvCxnSpPr>
        <p:spPr>
          <a:xfrm>
            <a:off x="1187624" y="5301208"/>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Tiesioji jungtis 6"/>
          <p:cNvCxnSpPr/>
          <p:nvPr/>
        </p:nvCxnSpPr>
        <p:spPr>
          <a:xfrm flipV="1">
            <a:off x="3059832" y="4653136"/>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Tiesioji jungtis 8"/>
          <p:cNvCxnSpPr/>
          <p:nvPr/>
        </p:nvCxnSpPr>
        <p:spPr>
          <a:xfrm>
            <a:off x="3059832" y="4653136"/>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Tiesioji jungtis 10"/>
          <p:cNvCxnSpPr/>
          <p:nvPr/>
        </p:nvCxnSpPr>
        <p:spPr>
          <a:xfrm flipV="1">
            <a:off x="5076056" y="4005064"/>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Tiesioji jungtis 12"/>
          <p:cNvCxnSpPr/>
          <p:nvPr/>
        </p:nvCxnSpPr>
        <p:spPr>
          <a:xfrm>
            <a:off x="5148064" y="400506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59632" y="5301208"/>
            <a:ext cx="1800200" cy="369332"/>
          </a:xfrm>
          <a:prstGeom prst="rect">
            <a:avLst/>
          </a:prstGeom>
          <a:noFill/>
        </p:spPr>
        <p:txBody>
          <a:bodyPr wrap="square" rtlCol="0">
            <a:spAutoFit/>
          </a:bodyPr>
          <a:lstStyle/>
          <a:p>
            <a:pPr algn="ctr"/>
            <a:r>
              <a:rPr lang="lt-LT" dirty="0" smtClean="0"/>
              <a:t>1 taškas</a:t>
            </a:r>
            <a:endParaRPr lang="lt-LT" dirty="0"/>
          </a:p>
        </p:txBody>
      </p:sp>
      <p:sp>
        <p:nvSpPr>
          <p:cNvPr id="17" name="TextBox 16"/>
          <p:cNvSpPr txBox="1"/>
          <p:nvPr/>
        </p:nvSpPr>
        <p:spPr>
          <a:xfrm>
            <a:off x="3059832" y="4725144"/>
            <a:ext cx="2016224" cy="400110"/>
          </a:xfrm>
          <a:prstGeom prst="rect">
            <a:avLst/>
          </a:prstGeom>
          <a:noFill/>
        </p:spPr>
        <p:txBody>
          <a:bodyPr wrap="square" rtlCol="0">
            <a:spAutoFit/>
          </a:bodyPr>
          <a:lstStyle/>
          <a:p>
            <a:pPr algn="ctr"/>
            <a:r>
              <a:rPr lang="lt-LT" dirty="0" smtClean="0"/>
              <a:t>2 </a:t>
            </a:r>
            <a:r>
              <a:rPr lang="lt-LT" sz="2000" dirty="0" smtClean="0"/>
              <a:t>taškai</a:t>
            </a:r>
            <a:endParaRPr lang="lt-LT" sz="2000" dirty="0"/>
          </a:p>
        </p:txBody>
      </p:sp>
      <p:sp>
        <p:nvSpPr>
          <p:cNvPr id="18" name="TextBox 17"/>
          <p:cNvSpPr txBox="1"/>
          <p:nvPr/>
        </p:nvSpPr>
        <p:spPr>
          <a:xfrm>
            <a:off x="5076056" y="4005064"/>
            <a:ext cx="2088232" cy="400110"/>
          </a:xfrm>
          <a:prstGeom prst="rect">
            <a:avLst/>
          </a:prstGeom>
          <a:noFill/>
        </p:spPr>
        <p:txBody>
          <a:bodyPr wrap="square" rtlCol="0">
            <a:spAutoFit/>
          </a:bodyPr>
          <a:lstStyle/>
          <a:p>
            <a:pPr algn="ctr"/>
            <a:r>
              <a:rPr lang="lt-LT" dirty="0" smtClean="0"/>
              <a:t>3 </a:t>
            </a:r>
            <a:r>
              <a:rPr lang="lt-LT" sz="2000" dirty="0" smtClean="0"/>
              <a:t>taškai</a:t>
            </a:r>
            <a:endParaRPr lang="lt-LT" sz="2000" dirty="0"/>
          </a:p>
        </p:txBody>
      </p:sp>
      <p:sp>
        <p:nvSpPr>
          <p:cNvPr id="19" name="TextBox 18"/>
          <p:cNvSpPr txBox="1"/>
          <p:nvPr/>
        </p:nvSpPr>
        <p:spPr>
          <a:xfrm>
            <a:off x="1115616" y="4725144"/>
            <a:ext cx="1944216" cy="400110"/>
          </a:xfrm>
          <a:prstGeom prst="rect">
            <a:avLst/>
          </a:prstGeom>
          <a:noFill/>
        </p:spPr>
        <p:txBody>
          <a:bodyPr wrap="square" rtlCol="0">
            <a:spAutoFit/>
          </a:bodyPr>
          <a:lstStyle/>
          <a:p>
            <a:pPr algn="ctr"/>
            <a:r>
              <a:rPr lang="lt-LT" sz="2000" dirty="0" smtClean="0"/>
              <a:t>Mokinių</a:t>
            </a:r>
            <a:r>
              <a:rPr lang="lt-LT" dirty="0" smtClean="0"/>
              <a:t> sk.</a:t>
            </a:r>
            <a:endParaRPr lang="lt-LT" dirty="0"/>
          </a:p>
        </p:txBody>
      </p:sp>
      <p:sp>
        <p:nvSpPr>
          <p:cNvPr id="24" name="TextBox 23"/>
          <p:cNvSpPr txBox="1"/>
          <p:nvPr/>
        </p:nvSpPr>
        <p:spPr>
          <a:xfrm>
            <a:off x="2987824" y="4221088"/>
            <a:ext cx="2088232" cy="400110"/>
          </a:xfrm>
          <a:prstGeom prst="rect">
            <a:avLst/>
          </a:prstGeom>
          <a:noFill/>
        </p:spPr>
        <p:txBody>
          <a:bodyPr wrap="square" rtlCol="0">
            <a:spAutoFit/>
          </a:bodyPr>
          <a:lstStyle/>
          <a:p>
            <a:pPr algn="ctr"/>
            <a:r>
              <a:rPr lang="lt-LT" sz="2000" dirty="0" smtClean="0"/>
              <a:t>Mokinių</a:t>
            </a:r>
            <a:r>
              <a:rPr lang="lt-LT" dirty="0" smtClean="0"/>
              <a:t> sk.</a:t>
            </a:r>
            <a:endParaRPr lang="lt-LT" dirty="0"/>
          </a:p>
        </p:txBody>
      </p:sp>
      <p:sp>
        <p:nvSpPr>
          <p:cNvPr id="25" name="TextBox 24"/>
          <p:cNvSpPr txBox="1"/>
          <p:nvPr/>
        </p:nvSpPr>
        <p:spPr>
          <a:xfrm>
            <a:off x="5076056" y="3573016"/>
            <a:ext cx="2232248" cy="400110"/>
          </a:xfrm>
          <a:prstGeom prst="rect">
            <a:avLst/>
          </a:prstGeom>
          <a:noFill/>
        </p:spPr>
        <p:txBody>
          <a:bodyPr wrap="square" rtlCol="0">
            <a:spAutoFit/>
          </a:bodyPr>
          <a:lstStyle/>
          <a:p>
            <a:pPr algn="ctr"/>
            <a:r>
              <a:rPr lang="lt-LT" sz="2000" dirty="0" smtClean="0"/>
              <a:t>Mokinių sk.</a:t>
            </a:r>
            <a:endParaRPr lang="lt-LT"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88640"/>
            <a:ext cx="8229600" cy="1080120"/>
          </a:xfrm>
        </p:spPr>
        <p:txBody>
          <a:bodyPr>
            <a:normAutofit fontScale="90000"/>
          </a:bodyPr>
          <a:lstStyle/>
          <a:p>
            <a:pPr lvl="0"/>
            <a:r>
              <a:rPr lang="lt-LT" sz="3100" dirty="0" smtClean="0"/>
              <a:t/>
            </a:r>
            <a:br>
              <a:rPr lang="lt-LT" sz="3100" dirty="0" smtClean="0"/>
            </a:br>
            <a:r>
              <a:rPr lang="lt-LT" b="1" dirty="0" smtClean="0"/>
              <a:t>Įsivertinimas (III)</a:t>
            </a:r>
            <a:r>
              <a:rPr lang="lt-LT" sz="3100" dirty="0" smtClean="0"/>
              <a:t/>
            </a:r>
            <a:br>
              <a:rPr lang="lt-LT" sz="3100" dirty="0" smtClean="0"/>
            </a:br>
            <a:endParaRPr lang="lt-LT" dirty="0"/>
          </a:p>
        </p:txBody>
      </p:sp>
      <p:sp>
        <p:nvSpPr>
          <p:cNvPr id="3" name="Turinio vietos rezervavimo ženklas 2"/>
          <p:cNvSpPr>
            <a:spLocks noGrp="1"/>
          </p:cNvSpPr>
          <p:nvPr>
            <p:ph idx="1"/>
          </p:nvPr>
        </p:nvSpPr>
        <p:spPr>
          <a:xfrm>
            <a:off x="251520" y="980728"/>
            <a:ext cx="8435280" cy="5145435"/>
          </a:xfrm>
        </p:spPr>
        <p:txBody>
          <a:bodyPr>
            <a:normAutofit/>
          </a:bodyPr>
          <a:lstStyle/>
          <a:p>
            <a:r>
              <a:rPr lang="lt-LT" sz="2400" dirty="0" smtClean="0"/>
              <a:t>Mokiniai atlieka užduotis, paskui  jas patys taiso ir įsivertina, žiūrėdami į sprendimus ekrane (multimedija).  </a:t>
            </a:r>
          </a:p>
          <a:p>
            <a:r>
              <a:rPr lang="lt-LT" sz="2400" dirty="0" smtClean="0"/>
              <a:t>Mokytoja paprašo pakelti rankas, kas įsivertino 9-10, 7-8, 5-6, 4.</a:t>
            </a:r>
          </a:p>
          <a:p>
            <a:r>
              <a:rPr lang="lt-LT" sz="2400" dirty="0" smtClean="0"/>
              <a:t>Mokinių skaičių ir įsivertinimus pažymi grafike:</a:t>
            </a:r>
          </a:p>
        </p:txBody>
      </p:sp>
      <p:cxnSp>
        <p:nvCxnSpPr>
          <p:cNvPr id="13" name="Tiesioji rodyklės jungtis 12"/>
          <p:cNvCxnSpPr/>
          <p:nvPr/>
        </p:nvCxnSpPr>
        <p:spPr>
          <a:xfrm flipV="1">
            <a:off x="2339752" y="2852936"/>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Tiesioji rodyklės jungtis 19"/>
          <p:cNvCxnSpPr/>
          <p:nvPr/>
        </p:nvCxnSpPr>
        <p:spPr>
          <a:xfrm>
            <a:off x="2411760" y="4437112"/>
            <a:ext cx="37444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55776" y="4437112"/>
            <a:ext cx="3816424" cy="369332"/>
          </a:xfrm>
          <a:prstGeom prst="rect">
            <a:avLst/>
          </a:prstGeom>
          <a:noFill/>
        </p:spPr>
        <p:txBody>
          <a:bodyPr wrap="square" rtlCol="0">
            <a:spAutoFit/>
          </a:bodyPr>
          <a:lstStyle/>
          <a:p>
            <a:r>
              <a:rPr lang="lt-LT" dirty="0" smtClean="0"/>
              <a:t>   4            5-6             7-8           9-10</a:t>
            </a:r>
            <a:endParaRPr lang="lt-LT" dirty="0"/>
          </a:p>
        </p:txBody>
      </p:sp>
      <p:sp>
        <p:nvSpPr>
          <p:cNvPr id="25" name="TextBox 24"/>
          <p:cNvSpPr txBox="1"/>
          <p:nvPr/>
        </p:nvSpPr>
        <p:spPr>
          <a:xfrm>
            <a:off x="6300192" y="4221088"/>
            <a:ext cx="1512168" cy="400110"/>
          </a:xfrm>
          <a:prstGeom prst="rect">
            <a:avLst/>
          </a:prstGeom>
          <a:noFill/>
        </p:spPr>
        <p:txBody>
          <a:bodyPr wrap="square" rtlCol="0">
            <a:spAutoFit/>
          </a:bodyPr>
          <a:lstStyle/>
          <a:p>
            <a:r>
              <a:rPr lang="lt-LT" sz="2000" dirty="0" smtClean="0"/>
              <a:t>balai</a:t>
            </a:r>
            <a:endParaRPr lang="lt-LT" sz="2000" dirty="0"/>
          </a:p>
        </p:txBody>
      </p:sp>
      <p:cxnSp>
        <p:nvCxnSpPr>
          <p:cNvPr id="27" name="Tiesioji jungtis 26"/>
          <p:cNvCxnSpPr/>
          <p:nvPr/>
        </p:nvCxnSpPr>
        <p:spPr>
          <a:xfrm flipV="1">
            <a:off x="2843808" y="3573016"/>
            <a:ext cx="201622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Tiesioji jungtis 28"/>
          <p:cNvCxnSpPr/>
          <p:nvPr/>
        </p:nvCxnSpPr>
        <p:spPr>
          <a:xfrm>
            <a:off x="4860032" y="3573016"/>
            <a:ext cx="79208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3568" y="5445224"/>
            <a:ext cx="7272808" cy="830997"/>
          </a:xfrm>
          <a:prstGeom prst="rect">
            <a:avLst/>
          </a:prstGeom>
          <a:noFill/>
        </p:spPr>
        <p:txBody>
          <a:bodyPr wrap="square" rtlCol="0">
            <a:spAutoFit/>
          </a:bodyPr>
          <a:lstStyle/>
          <a:p>
            <a:pPr>
              <a:buFont typeface="Arial" pitchFamily="34" charset="0"/>
              <a:buChar char="•"/>
            </a:pPr>
            <a:r>
              <a:rPr lang="lt-LT" sz="2400" dirty="0" smtClean="0"/>
              <a:t> Mokytoja mato ar pavyko įvykdyti pamokos uždavinį, kam reikia papildomos užduoties.</a:t>
            </a:r>
            <a:endParaRPr lang="lt-LT" sz="2400" dirty="0"/>
          </a:p>
        </p:txBody>
      </p:sp>
      <p:sp>
        <p:nvSpPr>
          <p:cNvPr id="35" name="TextBox 34"/>
          <p:cNvSpPr txBox="1"/>
          <p:nvPr/>
        </p:nvSpPr>
        <p:spPr>
          <a:xfrm>
            <a:off x="2339752" y="3135318"/>
            <a:ext cx="1872208" cy="400110"/>
          </a:xfrm>
          <a:prstGeom prst="rect">
            <a:avLst/>
          </a:prstGeom>
          <a:noFill/>
        </p:spPr>
        <p:txBody>
          <a:bodyPr wrap="square" rtlCol="0">
            <a:spAutoFit/>
          </a:bodyPr>
          <a:lstStyle/>
          <a:p>
            <a:r>
              <a:rPr lang="lt-LT" sz="2000" dirty="0" smtClean="0"/>
              <a:t>Mokinių</a:t>
            </a:r>
            <a:r>
              <a:rPr lang="lt-LT" dirty="0" smtClean="0"/>
              <a:t> sk.</a:t>
            </a:r>
            <a:endParaRPr lang="lt-L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836712"/>
            <a:ext cx="8229600" cy="1066800"/>
          </a:xfrm>
        </p:spPr>
        <p:txBody>
          <a:bodyPr>
            <a:normAutofit/>
          </a:bodyPr>
          <a:lstStyle/>
          <a:p>
            <a:r>
              <a:rPr lang="lt-LT" sz="4000" b="1" dirty="0" smtClean="0"/>
              <a:t>Įsivertinimas (IV)</a:t>
            </a:r>
            <a:endParaRPr lang="lt-LT" sz="4000" b="1" dirty="0"/>
          </a:p>
        </p:txBody>
      </p:sp>
      <p:sp>
        <p:nvSpPr>
          <p:cNvPr id="3" name="Turinio vietos rezervavimo ženklas 2"/>
          <p:cNvSpPr>
            <a:spLocks noGrp="1"/>
          </p:cNvSpPr>
          <p:nvPr>
            <p:ph idx="1"/>
          </p:nvPr>
        </p:nvSpPr>
        <p:spPr/>
        <p:txBody>
          <a:bodyPr/>
          <a:lstStyle/>
          <a:p>
            <a:pPr lvl="0"/>
            <a:r>
              <a:rPr lang="lt-LT" dirty="0" smtClean="0"/>
              <a:t>Rašomuosius darbus mokiniai įsivertina pažymiu:</a:t>
            </a:r>
          </a:p>
          <a:p>
            <a:pPr lvl="0"/>
            <a:endParaRPr lang="lt-LT" dirty="0" smtClean="0"/>
          </a:p>
          <a:p>
            <a:pPr lvl="0"/>
            <a:endParaRPr lang="lt-LT" dirty="0" smtClean="0"/>
          </a:p>
          <a:p>
            <a:pPr lvl="0"/>
            <a:endParaRPr lang="lt-LT" dirty="0" smtClean="0"/>
          </a:p>
          <a:p>
            <a:pPr lvl="0"/>
            <a:endParaRPr lang="lt-LT" dirty="0" smtClean="0"/>
          </a:p>
          <a:p>
            <a:pPr lvl="0"/>
            <a:r>
              <a:rPr lang="lt-LT" dirty="0" smtClean="0"/>
              <a:t>Paaiškina savo įsivertinimą.</a:t>
            </a:r>
          </a:p>
          <a:p>
            <a:pPr>
              <a:buNone/>
            </a:pPr>
            <a:endParaRPr lang="lt-LT" dirty="0"/>
          </a:p>
        </p:txBody>
      </p:sp>
      <p:graphicFrame>
        <p:nvGraphicFramePr>
          <p:cNvPr id="4" name="Lentelė 3"/>
          <p:cNvGraphicFramePr>
            <a:graphicFrameLocks noGrp="1"/>
          </p:cNvGraphicFramePr>
          <p:nvPr/>
        </p:nvGraphicFramePr>
        <p:xfrm>
          <a:off x="1619672" y="3429000"/>
          <a:ext cx="6096000" cy="1432758"/>
        </p:xfrm>
        <a:graphic>
          <a:graphicData uri="http://schemas.openxmlformats.org/drawingml/2006/table">
            <a:tbl>
              <a:tblPr>
                <a:tableStyleId>{5C22544A-7EE6-4342-B048-85BDC9FD1C3A}</a:tableStyleId>
              </a:tblPr>
              <a:tblGrid>
                <a:gridCol w="609600"/>
                <a:gridCol w="609600"/>
                <a:gridCol w="609600"/>
                <a:gridCol w="609600"/>
                <a:gridCol w="609600"/>
                <a:gridCol w="609600"/>
                <a:gridCol w="609600"/>
                <a:gridCol w="609600"/>
                <a:gridCol w="609600"/>
                <a:gridCol w="609600"/>
              </a:tblGrid>
              <a:tr h="373161">
                <a:tc>
                  <a:txBody>
                    <a:bodyPr/>
                    <a:lstStyle/>
                    <a:p>
                      <a:pPr algn="ctr"/>
                      <a:r>
                        <a:rPr lang="lt-LT" dirty="0" smtClean="0"/>
                        <a:t>1</a:t>
                      </a:r>
                      <a:endParaRPr lang="lt-LT" dirty="0"/>
                    </a:p>
                  </a:txBody>
                  <a:tcPr/>
                </a:tc>
                <a:tc>
                  <a:txBody>
                    <a:bodyPr/>
                    <a:lstStyle/>
                    <a:p>
                      <a:pPr algn="ctr"/>
                      <a:r>
                        <a:rPr lang="lt-LT" dirty="0" smtClean="0"/>
                        <a:t>2</a:t>
                      </a:r>
                      <a:endParaRPr lang="lt-LT" dirty="0"/>
                    </a:p>
                  </a:txBody>
                  <a:tcPr/>
                </a:tc>
                <a:tc>
                  <a:txBody>
                    <a:bodyPr/>
                    <a:lstStyle/>
                    <a:p>
                      <a:pPr algn="ctr"/>
                      <a:r>
                        <a:rPr lang="lt-LT" dirty="0" smtClean="0"/>
                        <a:t>3</a:t>
                      </a:r>
                      <a:endParaRPr lang="lt-LT" dirty="0"/>
                    </a:p>
                  </a:txBody>
                  <a:tcPr/>
                </a:tc>
                <a:tc>
                  <a:txBody>
                    <a:bodyPr/>
                    <a:lstStyle/>
                    <a:p>
                      <a:pPr algn="ctr"/>
                      <a:r>
                        <a:rPr lang="lt-LT" dirty="0" smtClean="0"/>
                        <a:t>4</a:t>
                      </a:r>
                      <a:endParaRPr lang="lt-LT" dirty="0"/>
                    </a:p>
                  </a:txBody>
                  <a:tcPr/>
                </a:tc>
                <a:tc>
                  <a:txBody>
                    <a:bodyPr/>
                    <a:lstStyle/>
                    <a:p>
                      <a:pPr algn="ctr"/>
                      <a:r>
                        <a:rPr lang="lt-LT" dirty="0" smtClean="0"/>
                        <a:t>5</a:t>
                      </a:r>
                      <a:endParaRPr lang="lt-LT" dirty="0"/>
                    </a:p>
                  </a:txBody>
                  <a:tcPr/>
                </a:tc>
                <a:tc>
                  <a:txBody>
                    <a:bodyPr/>
                    <a:lstStyle/>
                    <a:p>
                      <a:pPr algn="ctr"/>
                      <a:r>
                        <a:rPr lang="lt-LT" dirty="0" smtClean="0"/>
                        <a:t>6</a:t>
                      </a:r>
                      <a:endParaRPr lang="lt-LT" dirty="0"/>
                    </a:p>
                  </a:txBody>
                  <a:tcPr/>
                </a:tc>
                <a:tc>
                  <a:txBody>
                    <a:bodyPr/>
                    <a:lstStyle/>
                    <a:p>
                      <a:pPr algn="ctr"/>
                      <a:r>
                        <a:rPr lang="lt-LT" dirty="0" smtClean="0"/>
                        <a:t>7</a:t>
                      </a:r>
                      <a:endParaRPr lang="lt-LT" dirty="0"/>
                    </a:p>
                  </a:txBody>
                  <a:tcPr/>
                </a:tc>
                <a:tc>
                  <a:txBody>
                    <a:bodyPr/>
                    <a:lstStyle/>
                    <a:p>
                      <a:pPr algn="ctr"/>
                      <a:r>
                        <a:rPr lang="lt-LT" dirty="0" smtClean="0"/>
                        <a:t>8</a:t>
                      </a:r>
                      <a:endParaRPr lang="lt-LT" dirty="0"/>
                    </a:p>
                  </a:txBody>
                  <a:tcPr/>
                </a:tc>
                <a:tc>
                  <a:txBody>
                    <a:bodyPr/>
                    <a:lstStyle/>
                    <a:p>
                      <a:pPr algn="ctr"/>
                      <a:r>
                        <a:rPr lang="lt-LT" dirty="0" smtClean="0"/>
                        <a:t>9</a:t>
                      </a:r>
                      <a:endParaRPr lang="lt-LT" dirty="0"/>
                    </a:p>
                  </a:txBody>
                  <a:tcPr/>
                </a:tc>
                <a:tc>
                  <a:txBody>
                    <a:bodyPr/>
                    <a:lstStyle/>
                    <a:p>
                      <a:pPr algn="ctr"/>
                      <a:r>
                        <a:rPr lang="lt-LT" dirty="0" smtClean="0"/>
                        <a:t>10</a:t>
                      </a:r>
                      <a:endParaRPr lang="lt-LT" dirty="0"/>
                    </a:p>
                  </a:txBody>
                  <a:tcPr/>
                </a:tc>
              </a:tr>
              <a:tr h="274911">
                <a:tc>
                  <a:txBody>
                    <a:bodyPr/>
                    <a:lstStyle/>
                    <a:p>
                      <a:endParaRPr lang="lt-LT"/>
                    </a:p>
                  </a:txBody>
                  <a:tcPr/>
                </a:tc>
                <a:tc>
                  <a:txBody>
                    <a:bodyPr/>
                    <a:lstStyle/>
                    <a:p>
                      <a:endParaRPr lang="lt-LT"/>
                    </a:p>
                  </a:txBody>
                  <a:tcPr/>
                </a:tc>
                <a:tc>
                  <a:txBody>
                    <a:bodyPr/>
                    <a:lstStyle/>
                    <a:p>
                      <a:endParaRPr lang="lt-LT"/>
                    </a:p>
                  </a:txBody>
                  <a:tcPr/>
                </a:tc>
                <a:tc>
                  <a:txBody>
                    <a:bodyPr/>
                    <a:lstStyle/>
                    <a:p>
                      <a:endParaRPr lang="lt-LT"/>
                    </a:p>
                  </a:txBody>
                  <a:tcPr/>
                </a:tc>
                <a:tc>
                  <a:txBody>
                    <a:bodyPr/>
                    <a:lstStyle/>
                    <a:p>
                      <a:endParaRPr lang="lt-LT"/>
                    </a:p>
                  </a:txBody>
                  <a:tcPr/>
                </a:tc>
                <a:tc>
                  <a:txBody>
                    <a:bodyPr/>
                    <a:lstStyle/>
                    <a:p>
                      <a:endParaRPr lang="lt-LT"/>
                    </a:p>
                  </a:txBody>
                  <a:tcPr/>
                </a:tc>
                <a:tc>
                  <a:txBody>
                    <a:bodyPr/>
                    <a:lstStyle/>
                    <a:p>
                      <a:endParaRPr lang="lt-LT"/>
                    </a:p>
                  </a:txBody>
                  <a:tcPr/>
                </a:tc>
                <a:tc>
                  <a:txBody>
                    <a:bodyPr/>
                    <a:lstStyle/>
                    <a:p>
                      <a:endParaRPr lang="lt-LT"/>
                    </a:p>
                  </a:txBody>
                  <a:tcPr/>
                </a:tc>
                <a:tc>
                  <a:txBody>
                    <a:bodyPr/>
                    <a:lstStyle/>
                    <a:p>
                      <a:endParaRPr lang="lt-LT" dirty="0"/>
                    </a:p>
                  </a:txBody>
                  <a:tcPr/>
                </a:tc>
                <a:tc>
                  <a:txBody>
                    <a:bodyPr/>
                    <a:lstStyle/>
                    <a:p>
                      <a:endParaRPr lang="lt-LT"/>
                    </a:p>
                  </a:txBody>
                  <a:tcPr/>
                </a:tc>
              </a:tr>
              <a:tr h="693837">
                <a:tc gridSpan="10">
                  <a:txBody>
                    <a:bodyPr/>
                    <a:lstStyle/>
                    <a:p>
                      <a:r>
                        <a:rPr lang="lt-LT" dirty="0" smtClean="0"/>
                        <a:t>Paiškinimas:</a:t>
                      </a:r>
                    </a:p>
                  </a:txBody>
                  <a:tcPr/>
                </a:tc>
                <a:tc hMerge="1">
                  <a:txBody>
                    <a:bodyPr/>
                    <a:lstStyle/>
                    <a:p>
                      <a:endParaRPr lang="lt-LT" dirty="0"/>
                    </a:p>
                  </a:txBody>
                  <a:tcPr/>
                </a:tc>
                <a:tc hMerge="1">
                  <a:txBody>
                    <a:bodyPr/>
                    <a:lstStyle/>
                    <a:p>
                      <a:endParaRPr lang="lt-LT" dirty="0"/>
                    </a:p>
                  </a:txBody>
                  <a:tcPr/>
                </a:tc>
                <a:tc hMerge="1">
                  <a:txBody>
                    <a:bodyPr/>
                    <a:lstStyle/>
                    <a:p>
                      <a:endParaRPr lang="lt-LT" dirty="0"/>
                    </a:p>
                  </a:txBody>
                  <a:tcPr/>
                </a:tc>
                <a:tc hMerge="1">
                  <a:txBody>
                    <a:bodyPr/>
                    <a:lstStyle/>
                    <a:p>
                      <a:endParaRPr lang="lt-LT" dirty="0"/>
                    </a:p>
                  </a:txBody>
                  <a:tcPr/>
                </a:tc>
                <a:tc hMerge="1">
                  <a:txBody>
                    <a:bodyPr/>
                    <a:lstStyle/>
                    <a:p>
                      <a:endParaRPr lang="lt-LT" dirty="0"/>
                    </a:p>
                  </a:txBody>
                  <a:tcPr/>
                </a:tc>
                <a:tc hMerge="1">
                  <a:txBody>
                    <a:bodyPr/>
                    <a:lstStyle/>
                    <a:p>
                      <a:endParaRPr lang="lt-LT" dirty="0"/>
                    </a:p>
                  </a:txBody>
                  <a:tcPr/>
                </a:tc>
                <a:tc hMerge="1">
                  <a:txBody>
                    <a:bodyPr/>
                    <a:lstStyle/>
                    <a:p>
                      <a:endParaRPr lang="lt-LT" dirty="0"/>
                    </a:p>
                  </a:txBody>
                  <a:tcPr/>
                </a:tc>
                <a:tc hMerge="1">
                  <a:txBody>
                    <a:bodyPr/>
                    <a:lstStyle/>
                    <a:p>
                      <a:endParaRPr lang="lt-LT" dirty="0"/>
                    </a:p>
                  </a:txBody>
                  <a:tcPr/>
                </a:tc>
                <a:tc hMerge="1">
                  <a:txBody>
                    <a:bodyPr/>
                    <a:lstStyle/>
                    <a:p>
                      <a:endParaRPr lang="lt-LT"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764704"/>
            <a:ext cx="8229600" cy="1066800"/>
          </a:xfrm>
        </p:spPr>
        <p:txBody>
          <a:bodyPr>
            <a:normAutofit/>
          </a:bodyPr>
          <a:lstStyle/>
          <a:p>
            <a:r>
              <a:rPr lang="lt-LT" sz="4000" b="1" dirty="0" smtClean="0"/>
              <a:t>Įsivertinimas (V)</a:t>
            </a:r>
            <a:endParaRPr lang="lt-LT" sz="4000" b="1" dirty="0"/>
          </a:p>
        </p:txBody>
      </p:sp>
      <p:sp>
        <p:nvSpPr>
          <p:cNvPr id="3" name="Turinio vietos rezervavimo ženklas 2"/>
          <p:cNvSpPr>
            <a:spLocks noGrp="1"/>
          </p:cNvSpPr>
          <p:nvPr>
            <p:ph idx="1"/>
          </p:nvPr>
        </p:nvSpPr>
        <p:spPr/>
        <p:txBody>
          <a:bodyPr/>
          <a:lstStyle/>
          <a:p>
            <a:pPr lvl="0"/>
            <a:r>
              <a:rPr lang="lt-LT" dirty="0" smtClean="0"/>
              <a:t>Mokiniai atlieka užduotis, paskui  jas taiso draugai  ( įvertindami pažymiu pagal bendrą susitarimą).</a:t>
            </a:r>
          </a:p>
          <a:p>
            <a:endParaRPr lang="lt-LT" dirty="0"/>
          </a:p>
        </p:txBody>
      </p:sp>
      <p:pic>
        <p:nvPicPr>
          <p:cNvPr id="8194" name="Picture 2" descr="Vaizdo rezultatas pagal užklausą „rašiklis, ranka, popierius“"/>
          <p:cNvPicPr>
            <a:picLocks noChangeAspect="1" noChangeArrowheads="1"/>
          </p:cNvPicPr>
          <p:nvPr/>
        </p:nvPicPr>
        <p:blipFill>
          <a:blip r:embed="rId2" cstate="print"/>
          <a:srcRect/>
          <a:stretch>
            <a:fillRect/>
          </a:stretch>
        </p:blipFill>
        <p:spPr bwMode="auto">
          <a:xfrm>
            <a:off x="4211960" y="3356992"/>
            <a:ext cx="3888432" cy="27934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b="1" dirty="0" smtClean="0"/>
              <a:t>Įsivertinimas (VI)</a:t>
            </a:r>
            <a:endParaRPr lang="lt-LT" sz="4000" b="1" dirty="0"/>
          </a:p>
        </p:txBody>
      </p:sp>
      <p:sp>
        <p:nvSpPr>
          <p:cNvPr id="3" name="Turinio vietos rezervavimo ženklas 2"/>
          <p:cNvSpPr>
            <a:spLocks noGrp="1"/>
          </p:cNvSpPr>
          <p:nvPr>
            <p:ph idx="1"/>
          </p:nvPr>
        </p:nvSpPr>
        <p:spPr>
          <a:xfrm>
            <a:off x="457200" y="2708920"/>
            <a:ext cx="8229600" cy="3865616"/>
          </a:xfrm>
        </p:spPr>
        <p:txBody>
          <a:bodyPr/>
          <a:lstStyle/>
          <a:p>
            <a:pPr lvl="0">
              <a:buNone/>
            </a:pPr>
            <a:r>
              <a:rPr lang="lt-LT" dirty="0" smtClean="0"/>
              <a:t>Pabaigoje pamokos mokinių įsivertinimui ekrane pateikiami sakiniai, kuriuos užbaigia:</a:t>
            </a:r>
          </a:p>
          <a:p>
            <a:pPr lvl="0"/>
            <a:r>
              <a:rPr lang="lt-LT" i="1" dirty="0" smtClean="0"/>
              <a:t>Pamoką supratau......</a:t>
            </a:r>
          </a:p>
          <a:p>
            <a:pPr lvl="0"/>
            <a:r>
              <a:rPr lang="lt-LT" i="1" dirty="0" smtClean="0"/>
              <a:t>Gebu išspręsti.......</a:t>
            </a:r>
          </a:p>
          <a:p>
            <a:pPr lvl="0"/>
            <a:r>
              <a:rPr lang="lt-LT" i="1" dirty="0" smtClean="0"/>
              <a:t>Nepilnai įsisavinau........</a:t>
            </a:r>
          </a:p>
          <a:p>
            <a:endParaRPr lang="lt-L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64704"/>
            <a:ext cx="8229600" cy="1152128"/>
          </a:xfrm>
        </p:spPr>
        <p:txBody>
          <a:bodyPr>
            <a:normAutofit/>
          </a:bodyPr>
          <a:lstStyle/>
          <a:p>
            <a:r>
              <a:rPr lang="lt-LT" sz="4000" b="1" dirty="0" smtClean="0"/>
              <a:t>Kaip sekėsi atlikti užduotis?</a:t>
            </a:r>
            <a:endParaRPr lang="lt-LT" sz="4000" b="1" dirty="0"/>
          </a:p>
        </p:txBody>
      </p:sp>
      <p:graphicFrame>
        <p:nvGraphicFramePr>
          <p:cNvPr id="4" name="Turinio vietos rezervavimo ženklas 3"/>
          <p:cNvGraphicFramePr>
            <a:graphicFrameLocks noGrp="1"/>
          </p:cNvGraphicFramePr>
          <p:nvPr>
            <p:ph idx="1"/>
          </p:nvPr>
        </p:nvGraphicFramePr>
        <p:xfrm>
          <a:off x="467544" y="2348880"/>
          <a:ext cx="8229600" cy="3352800"/>
        </p:xfrm>
        <a:graphic>
          <a:graphicData uri="http://schemas.openxmlformats.org/drawingml/2006/table">
            <a:tbl>
              <a:tblPr>
                <a:tableStyleId>{5C22544A-7EE6-4342-B048-85BDC9FD1C3A}</a:tableStyleId>
              </a:tblPr>
              <a:tblGrid>
                <a:gridCol w="3826768"/>
                <a:gridCol w="3528392"/>
                <a:gridCol w="87444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800" dirty="0" smtClean="0"/>
                        <a:t>Atlikau visas užduotis</a:t>
                      </a:r>
                    </a:p>
                  </a:txBody>
                  <a:tcPr/>
                </a:tc>
                <a:tc>
                  <a:txBody>
                    <a:bodyPr/>
                    <a:lstStyle/>
                    <a:p>
                      <a:r>
                        <a:rPr lang="lt-LT" sz="2800" dirty="0" smtClean="0"/>
                        <a:t>Labai gerai, puikiai</a:t>
                      </a:r>
                      <a:endParaRPr lang="lt-LT" sz="2800" dirty="0"/>
                    </a:p>
                  </a:txBody>
                  <a:tcPr/>
                </a:tc>
                <a:tc>
                  <a:txBody>
                    <a:bodyPr/>
                    <a:lstStyle/>
                    <a:p>
                      <a:endParaRPr lang="lt-LT"/>
                    </a:p>
                  </a:txBody>
                  <a:tcPr/>
                </a:tc>
              </a:tr>
              <a:tr h="370840">
                <a:tc>
                  <a:txBody>
                    <a:bodyPr/>
                    <a:lstStyle/>
                    <a:p>
                      <a:r>
                        <a:rPr lang="lt-LT" sz="2800" dirty="0" smtClean="0"/>
                        <a:t>Atlikau daugiau kaip pusę užduočių</a:t>
                      </a:r>
                      <a:endParaRPr lang="lt-LT" sz="2800" dirty="0"/>
                    </a:p>
                  </a:txBody>
                  <a:tcPr/>
                </a:tc>
                <a:tc>
                  <a:txBody>
                    <a:bodyPr/>
                    <a:lstStyle/>
                    <a:p>
                      <a:r>
                        <a:rPr lang="lt-LT" sz="2800" dirty="0" smtClean="0"/>
                        <a:t>Gerai, bet gali būti ir geriau</a:t>
                      </a:r>
                      <a:endParaRPr lang="lt-LT" sz="2800" dirty="0"/>
                    </a:p>
                  </a:txBody>
                  <a:tcPr/>
                </a:tc>
                <a:tc>
                  <a:txBody>
                    <a:bodyPr/>
                    <a:lstStyle/>
                    <a:p>
                      <a:endParaRPr lang="lt-LT"/>
                    </a:p>
                  </a:txBody>
                  <a:tcPr/>
                </a:tc>
              </a:tr>
              <a:tr h="370840">
                <a:tc>
                  <a:txBody>
                    <a:bodyPr/>
                    <a:lstStyle/>
                    <a:p>
                      <a:r>
                        <a:rPr lang="lt-LT" sz="2800" dirty="0" smtClean="0"/>
                        <a:t>Atlikau kai kurias užduotis</a:t>
                      </a:r>
                      <a:endParaRPr lang="lt-LT" sz="2800" dirty="0"/>
                    </a:p>
                  </a:txBody>
                  <a:tcPr/>
                </a:tc>
                <a:tc>
                  <a:txBody>
                    <a:bodyPr/>
                    <a:lstStyle/>
                    <a:p>
                      <a:r>
                        <a:rPr lang="lt-LT" sz="2800" dirty="0" smtClean="0"/>
                        <a:t>Laikas susimąstyti</a:t>
                      </a:r>
                      <a:endParaRPr lang="lt-LT" sz="2800" dirty="0"/>
                    </a:p>
                  </a:txBody>
                  <a:tcPr/>
                </a:tc>
                <a:tc>
                  <a:txBody>
                    <a:bodyPr/>
                    <a:lstStyle/>
                    <a:p>
                      <a:endParaRPr lang="lt-LT" dirty="0"/>
                    </a:p>
                  </a:txBody>
                  <a:tcPr/>
                </a:tc>
              </a:tr>
              <a:tr h="370840">
                <a:tc>
                  <a:txBody>
                    <a:bodyPr/>
                    <a:lstStyle/>
                    <a:p>
                      <a:r>
                        <a:rPr lang="lt-LT" sz="2800" dirty="0" smtClean="0"/>
                        <a:t>Neatlikau nė</a:t>
                      </a:r>
                      <a:r>
                        <a:rPr lang="lt-LT" sz="2800" baseline="0" dirty="0" smtClean="0"/>
                        <a:t> vienos užduoties</a:t>
                      </a:r>
                      <a:endParaRPr lang="lt-LT" sz="2800" dirty="0"/>
                    </a:p>
                  </a:txBody>
                  <a:tcPr/>
                </a:tc>
                <a:tc>
                  <a:txBody>
                    <a:bodyPr/>
                    <a:lstStyle/>
                    <a:p>
                      <a:r>
                        <a:rPr lang="lt-LT" sz="2800" dirty="0" smtClean="0"/>
                        <a:t>Prastai</a:t>
                      </a:r>
                      <a:endParaRPr lang="lt-LT" sz="2800" dirty="0"/>
                    </a:p>
                  </a:txBody>
                  <a:tcPr/>
                </a:tc>
                <a:tc>
                  <a:txBody>
                    <a:bodyPr/>
                    <a:lstStyle/>
                    <a:p>
                      <a:endParaRPr lang="lt-LT"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836712"/>
            <a:ext cx="8229600" cy="1008112"/>
          </a:xfrm>
        </p:spPr>
        <p:txBody>
          <a:bodyPr>
            <a:normAutofit fontScale="90000"/>
          </a:bodyPr>
          <a:lstStyle/>
          <a:p>
            <a:pPr algn="ctr"/>
            <a:r>
              <a:rPr lang="lt-LT" b="1" dirty="0" smtClean="0"/>
              <a:t>Sėkmės paslaptis</a:t>
            </a:r>
            <a:r>
              <a:rPr lang="lt-LT" dirty="0" smtClean="0"/>
              <a:t/>
            </a:r>
            <a:br>
              <a:rPr lang="lt-LT" dirty="0" smtClean="0"/>
            </a:br>
            <a:endParaRPr lang="lt-LT" dirty="0"/>
          </a:p>
        </p:txBody>
      </p:sp>
      <p:graphicFrame>
        <p:nvGraphicFramePr>
          <p:cNvPr id="5" name="Turinio vietos rezervavimo ženklas 4"/>
          <p:cNvGraphicFramePr>
            <a:graphicFrameLocks noGrp="1"/>
          </p:cNvGraphicFramePr>
          <p:nvPr>
            <p:ph idx="1"/>
          </p:nvPr>
        </p:nvGraphicFramePr>
        <p:xfrm>
          <a:off x="395536" y="2132856"/>
          <a:ext cx="8229600" cy="3840480"/>
        </p:xfrm>
        <a:graphic>
          <a:graphicData uri="http://schemas.openxmlformats.org/drawingml/2006/table">
            <a:tbl>
              <a:tblPr firstRow="1" bandRow="1">
                <a:tableStyleId>{5C22544A-7EE6-4342-B048-85BDC9FD1C3A}</a:tableStyleId>
              </a:tblPr>
              <a:tblGrid>
                <a:gridCol w="4114800"/>
                <a:gridCol w="4114800"/>
              </a:tblGrid>
              <a:tr h="414248">
                <a:tc>
                  <a:txBody>
                    <a:bodyPr/>
                    <a:lstStyle/>
                    <a:p>
                      <a:pPr algn="ctr"/>
                      <a:r>
                        <a:rPr lang="lt-LT" sz="3200" b="1" kern="1200" dirty="0" smtClean="0">
                          <a:solidFill>
                            <a:schemeClr val="lt1"/>
                          </a:solidFill>
                          <a:latin typeface="+mn-lt"/>
                          <a:ea typeface="+mn-ea"/>
                          <a:cs typeface="+mn-cs"/>
                        </a:rPr>
                        <a:t>Dalykas, kurį sužinojau šiandien</a:t>
                      </a:r>
                      <a:endParaRPr lang="lt-LT" sz="3200" dirty="0"/>
                    </a:p>
                  </a:txBody>
                  <a:tcPr/>
                </a:tc>
                <a:tc>
                  <a:txBody>
                    <a:bodyPr/>
                    <a:lstStyle/>
                    <a:p>
                      <a:pPr algn="ctr"/>
                      <a:r>
                        <a:rPr lang="lt-LT" sz="3200" b="1" kern="1200" dirty="0" smtClean="0">
                          <a:solidFill>
                            <a:schemeClr val="lt1"/>
                          </a:solidFill>
                          <a:latin typeface="+mn-lt"/>
                          <a:ea typeface="+mn-ea"/>
                          <a:cs typeface="+mn-cs"/>
                        </a:rPr>
                        <a:t>Klausimas , kuris liko neaiškus</a:t>
                      </a:r>
                      <a:endParaRPr lang="lt-LT" sz="3200" dirty="0"/>
                    </a:p>
                  </a:txBody>
                  <a:tcPr/>
                </a:tc>
              </a:tr>
              <a:tr h="370840">
                <a:tc>
                  <a:txBody>
                    <a:bodyPr/>
                    <a:lstStyle/>
                    <a:p>
                      <a:endParaRPr lang="lt-LT" dirty="0" smtClean="0"/>
                    </a:p>
                    <a:p>
                      <a:endParaRPr lang="lt-LT" dirty="0" smtClean="0"/>
                    </a:p>
                    <a:p>
                      <a:endParaRPr lang="lt-LT" dirty="0" smtClean="0"/>
                    </a:p>
                    <a:p>
                      <a:endParaRPr lang="lt-LT" dirty="0" smtClean="0"/>
                    </a:p>
                    <a:p>
                      <a:endParaRPr lang="lt-LT" dirty="0" smtClean="0"/>
                    </a:p>
                    <a:p>
                      <a:endParaRPr lang="lt-LT" dirty="0" smtClean="0"/>
                    </a:p>
                    <a:p>
                      <a:endParaRPr lang="lt-LT" dirty="0" smtClean="0"/>
                    </a:p>
                    <a:p>
                      <a:endParaRPr lang="lt-LT" dirty="0"/>
                    </a:p>
                  </a:txBody>
                  <a:tcPr/>
                </a:tc>
                <a:tc>
                  <a:txBody>
                    <a:bodyPr/>
                    <a:lstStyle/>
                    <a:p>
                      <a:endParaRPr lang="lt-LT"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64704"/>
            <a:ext cx="8229600" cy="1296144"/>
          </a:xfrm>
        </p:spPr>
        <p:txBody>
          <a:bodyPr>
            <a:normAutofit fontScale="90000"/>
          </a:bodyPr>
          <a:lstStyle/>
          <a:p>
            <a:pPr algn="ctr"/>
            <a:r>
              <a:rPr lang="lt-LT" b="1" dirty="0" smtClean="0"/>
              <a:t>Bendras tikslas – kiekvieno vaiko sėkmė</a:t>
            </a:r>
            <a:endParaRPr lang="lt-LT" b="1" dirty="0"/>
          </a:p>
        </p:txBody>
      </p:sp>
      <p:sp>
        <p:nvSpPr>
          <p:cNvPr id="3" name="Turinio vietos rezervavimo ženklas 2"/>
          <p:cNvSpPr>
            <a:spLocks noGrp="1"/>
          </p:cNvSpPr>
          <p:nvPr>
            <p:ph idx="1"/>
          </p:nvPr>
        </p:nvSpPr>
        <p:spPr>
          <a:xfrm>
            <a:off x="457200" y="2636912"/>
            <a:ext cx="8229600" cy="3489251"/>
          </a:xfrm>
        </p:spPr>
        <p:txBody>
          <a:bodyPr>
            <a:normAutofit/>
          </a:bodyPr>
          <a:lstStyle/>
          <a:p>
            <a:pPr algn="ctr">
              <a:buNone/>
            </a:pPr>
            <a:r>
              <a:rPr lang="lt-LT" dirty="0" smtClean="0"/>
              <a:t>”Vienam vaikui išmokyti reikia viso kaimo pastangų”.</a:t>
            </a:r>
          </a:p>
          <a:p>
            <a:pPr algn="ctr">
              <a:buNone/>
            </a:pPr>
            <a:r>
              <a:rPr lang="lt-LT" dirty="0" smtClean="0"/>
              <a:t>“Jeigu mes būtume sukurti kalbėti daugiau nei klausyti, mes turėtume dvi burnas ir vieną ausį”.</a:t>
            </a:r>
          </a:p>
          <a:p>
            <a:pPr algn="ctr">
              <a:buNone/>
            </a:pPr>
            <a:endParaRPr lang="lt-LT" dirty="0" smtClean="0"/>
          </a:p>
          <a:p>
            <a:pPr algn="ctr">
              <a:buNone/>
            </a:pPr>
            <a:endParaRPr lang="lt-LT" dirty="0" smtClean="0"/>
          </a:p>
          <a:p>
            <a:pPr algn="r">
              <a:buNone/>
            </a:pPr>
            <a:r>
              <a:rPr lang="lt-LT" sz="2400" dirty="0" smtClean="0"/>
              <a:t>Markas Tvenas</a:t>
            </a:r>
            <a:endParaRPr lang="lt-LT"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908720"/>
            <a:ext cx="8229600" cy="1066800"/>
          </a:xfrm>
        </p:spPr>
        <p:txBody>
          <a:bodyPr>
            <a:normAutofit/>
          </a:bodyPr>
          <a:lstStyle/>
          <a:p>
            <a:r>
              <a:rPr lang="en-US" sz="4000" b="1" dirty="0" smtClean="0"/>
              <a:t>EMOCINIS ĮSIVERTINIMAS</a:t>
            </a:r>
            <a:endParaRPr lang="lt-LT" sz="4000" b="1" dirty="0"/>
          </a:p>
        </p:txBody>
      </p:sp>
      <p:pic>
        <p:nvPicPr>
          <p:cNvPr id="1026" name="Picture 2" descr="C:\Users\Vip\Pictures\sypsenele 3.JPG"/>
          <p:cNvPicPr>
            <a:picLocks noGrp="1" noChangeAspect="1" noChangeArrowheads="1"/>
          </p:cNvPicPr>
          <p:nvPr>
            <p:ph idx="1"/>
          </p:nvPr>
        </p:nvPicPr>
        <p:blipFill>
          <a:blip r:embed="rId2" cstate="print"/>
          <a:stretch>
            <a:fillRect/>
          </a:stretch>
        </p:blipFill>
        <p:spPr bwMode="auto">
          <a:xfrm>
            <a:off x="734089" y="2249488"/>
            <a:ext cx="7675821" cy="43243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p\Pictures\sypsenele 2.JPG"/>
          <p:cNvPicPr>
            <a:picLocks noGrp="1" noChangeAspect="1" noChangeArrowheads="1"/>
          </p:cNvPicPr>
          <p:nvPr>
            <p:ph idx="1"/>
          </p:nvPr>
        </p:nvPicPr>
        <p:blipFill>
          <a:blip r:embed="rId2" cstate="print"/>
          <a:stretch>
            <a:fillRect/>
          </a:stretch>
        </p:blipFill>
        <p:spPr bwMode="auto">
          <a:xfrm>
            <a:off x="734089" y="2249488"/>
            <a:ext cx="7675821" cy="43243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14400" y="548680"/>
            <a:ext cx="8229600" cy="1066800"/>
          </a:xfrm>
        </p:spPr>
        <p:txBody>
          <a:bodyPr>
            <a:normAutofit/>
          </a:bodyPr>
          <a:lstStyle/>
          <a:p>
            <a:r>
              <a:rPr lang="lt-LT" sz="4000" b="1" dirty="0" smtClean="0"/>
              <a:t>Apibendrinimas</a:t>
            </a:r>
            <a:endParaRPr lang="lt-LT" sz="4000" b="1" dirty="0"/>
          </a:p>
        </p:txBody>
      </p:sp>
      <p:sp>
        <p:nvSpPr>
          <p:cNvPr id="3" name="Turinio vietos rezervavimo ženklas 2"/>
          <p:cNvSpPr>
            <a:spLocks noGrp="1"/>
          </p:cNvSpPr>
          <p:nvPr>
            <p:ph idx="1"/>
          </p:nvPr>
        </p:nvSpPr>
        <p:spPr>
          <a:xfrm>
            <a:off x="539552" y="1844824"/>
            <a:ext cx="8229600" cy="4021907"/>
          </a:xfrm>
        </p:spPr>
        <p:txBody>
          <a:bodyPr>
            <a:normAutofit fontScale="85000" lnSpcReduction="20000"/>
          </a:bodyPr>
          <a:lstStyle/>
          <a:p>
            <a:pPr>
              <a:buNone/>
            </a:pPr>
            <a:endParaRPr lang="lt-LT" dirty="0" smtClean="0"/>
          </a:p>
          <a:p>
            <a:r>
              <a:rPr lang="lt-LT" dirty="0" smtClean="0"/>
              <a:t>Planuojant įsivertinimo būdą svarbu atsižvelgti į</a:t>
            </a:r>
          </a:p>
          <a:p>
            <a:pPr>
              <a:buNone/>
            </a:pPr>
            <a:r>
              <a:rPr lang="lt-LT" dirty="0" smtClean="0"/>
              <a:t>mokomosios medžiagos turinį, įgūdžių formavimą.</a:t>
            </a:r>
          </a:p>
          <a:p>
            <a:pPr>
              <a:buNone/>
            </a:pPr>
            <a:endParaRPr lang="lt-LT" dirty="0" smtClean="0"/>
          </a:p>
          <a:p>
            <a:r>
              <a:rPr lang="lt-LT" dirty="0" smtClean="0"/>
              <a:t>Visi tokio pobūdžio vertinimai ugdo drausmę,</a:t>
            </a:r>
          </a:p>
          <a:p>
            <a:pPr>
              <a:buNone/>
            </a:pPr>
            <a:r>
              <a:rPr lang="lt-LT" dirty="0" smtClean="0"/>
              <a:t>norą būti pastebėtam ir įvertintam.</a:t>
            </a:r>
          </a:p>
          <a:p>
            <a:pPr>
              <a:buNone/>
            </a:pPr>
            <a:endParaRPr lang="lt-LT" dirty="0" smtClean="0"/>
          </a:p>
          <a:p>
            <a:r>
              <a:rPr lang="pt-BR" dirty="0" smtClean="0"/>
              <a:t>Įsivertinimas yra integruojama ir planuojama</a:t>
            </a:r>
          </a:p>
          <a:p>
            <a:pPr>
              <a:buNone/>
            </a:pPr>
            <a:r>
              <a:rPr lang="lt-LT" dirty="0" smtClean="0"/>
              <a:t>ugdymo proceso dalis.</a:t>
            </a:r>
          </a:p>
          <a:p>
            <a:pPr>
              <a:buNone/>
            </a:pPr>
            <a:endParaRPr lang="lt-LT" dirty="0" smtClean="0"/>
          </a:p>
          <a:p>
            <a:r>
              <a:rPr lang="pt-BR" dirty="0" smtClean="0"/>
              <a:t>Įsivertinimas planuojamas ir pamokos prad</a:t>
            </a:r>
            <a:r>
              <a:rPr lang="lt-LT" dirty="0" smtClean="0"/>
              <a:t>ž</a:t>
            </a:r>
            <a:r>
              <a:rPr lang="pt-BR" dirty="0" smtClean="0"/>
              <a:t>ioje,</a:t>
            </a:r>
          </a:p>
          <a:p>
            <a:pPr>
              <a:buNone/>
            </a:pPr>
            <a:r>
              <a:rPr lang="lt-LT" dirty="0" smtClean="0"/>
              <a:t>ir per pamoką, ir po pamokos.</a:t>
            </a:r>
            <a:endParaRPr lang="lt-L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196752"/>
            <a:ext cx="8229600" cy="5377784"/>
          </a:xfrm>
        </p:spPr>
        <p:txBody>
          <a:bodyPr>
            <a:normAutofit/>
          </a:bodyPr>
          <a:lstStyle/>
          <a:p>
            <a:r>
              <a:rPr lang="en-US" sz="2600" dirty="0" smtClean="0"/>
              <a:t>Mokinys</a:t>
            </a:r>
            <a:r>
              <a:rPr lang="lt-LT" sz="2600" dirty="0" smtClean="0"/>
              <a:t> ,</a:t>
            </a:r>
            <a:r>
              <a:rPr lang="en-US" sz="2600" dirty="0" smtClean="0"/>
              <a:t>vertindamas</a:t>
            </a:r>
            <a:r>
              <a:rPr lang="lt-LT" sz="2600" dirty="0" smtClean="0"/>
              <a:t> </a:t>
            </a:r>
            <a:r>
              <a:rPr lang="en-US" sz="2600" dirty="0" smtClean="0"/>
              <a:t>save</a:t>
            </a:r>
            <a:r>
              <a:rPr lang="lt-LT" sz="2600" dirty="0" smtClean="0"/>
              <a:t>, </a:t>
            </a:r>
            <a:r>
              <a:rPr lang="en-US" sz="2600" dirty="0" smtClean="0"/>
              <a:t>ne</a:t>
            </a:r>
            <a:r>
              <a:rPr lang="lt-LT" sz="2600" dirty="0" smtClean="0"/>
              <a:t> </a:t>
            </a:r>
            <a:r>
              <a:rPr lang="en-US" sz="2600" dirty="0" smtClean="0"/>
              <a:t>tik</a:t>
            </a:r>
            <a:r>
              <a:rPr lang="lt-LT" sz="2600" dirty="0" smtClean="0"/>
              <a:t> </a:t>
            </a:r>
            <a:r>
              <a:rPr lang="en-US" sz="2600" dirty="0" smtClean="0"/>
              <a:t>pats</a:t>
            </a:r>
            <a:r>
              <a:rPr lang="lt-LT" sz="2600" dirty="0" smtClean="0"/>
              <a:t> </a:t>
            </a:r>
            <a:r>
              <a:rPr lang="en-US" sz="2600" dirty="0" smtClean="0"/>
              <a:t>mato</a:t>
            </a:r>
            <a:r>
              <a:rPr lang="lt-LT" sz="2600" dirty="0" smtClean="0"/>
              <a:t> </a:t>
            </a:r>
            <a:r>
              <a:rPr lang="en-US" sz="2600" dirty="0" smtClean="0"/>
              <a:t>savo</a:t>
            </a:r>
            <a:r>
              <a:rPr lang="lt-LT" sz="2600" dirty="0" smtClean="0"/>
              <a:t> </a:t>
            </a:r>
            <a:r>
              <a:rPr lang="en-US" sz="2600" dirty="0" smtClean="0"/>
              <a:t>pažangą,</a:t>
            </a:r>
            <a:r>
              <a:rPr lang="lt-LT" sz="2600" dirty="0" smtClean="0"/>
              <a:t> </a:t>
            </a:r>
            <a:r>
              <a:rPr lang="en-US" sz="2600" dirty="0" smtClean="0"/>
              <a:t>bet</a:t>
            </a:r>
            <a:r>
              <a:rPr lang="lt-LT" sz="2600" dirty="0" smtClean="0"/>
              <a:t> </a:t>
            </a:r>
            <a:r>
              <a:rPr lang="en-US" sz="2600" dirty="0" smtClean="0"/>
              <a:t>ir</a:t>
            </a:r>
            <a:r>
              <a:rPr lang="lt-LT" sz="2600" dirty="0" smtClean="0"/>
              <a:t> </a:t>
            </a:r>
            <a:r>
              <a:rPr lang="en-US" sz="2600" dirty="0" smtClean="0"/>
              <a:t>mokytojui</a:t>
            </a:r>
            <a:r>
              <a:rPr lang="lt-LT" sz="2600" dirty="0" smtClean="0"/>
              <a:t> </a:t>
            </a:r>
            <a:r>
              <a:rPr lang="en-US" sz="2600" dirty="0" smtClean="0"/>
              <a:t>parodo,</a:t>
            </a:r>
            <a:r>
              <a:rPr lang="lt-LT" sz="2600" dirty="0" smtClean="0"/>
              <a:t> </a:t>
            </a:r>
            <a:r>
              <a:rPr lang="en-US" sz="2600" dirty="0" smtClean="0"/>
              <a:t>ar</a:t>
            </a:r>
            <a:r>
              <a:rPr lang="lt-LT" sz="2600" dirty="0" smtClean="0"/>
              <a:t> </a:t>
            </a:r>
            <a:r>
              <a:rPr lang="en-US" sz="2600" dirty="0" smtClean="0"/>
              <a:t>visa</a:t>
            </a:r>
            <a:r>
              <a:rPr lang="lt-LT" sz="2600" dirty="0" smtClean="0"/>
              <a:t> </a:t>
            </a:r>
            <a:r>
              <a:rPr lang="en-US" sz="2600" dirty="0" smtClean="0"/>
              <a:t>informacija</a:t>
            </a:r>
            <a:r>
              <a:rPr lang="lt-LT" sz="2600" dirty="0" smtClean="0"/>
              <a:t> </a:t>
            </a:r>
            <a:r>
              <a:rPr lang="en-US" sz="2600" dirty="0" smtClean="0"/>
              <a:t>buvo</a:t>
            </a:r>
            <a:r>
              <a:rPr lang="lt-LT" sz="2600" dirty="0" smtClean="0"/>
              <a:t> </a:t>
            </a:r>
            <a:r>
              <a:rPr lang="en-US" sz="2600" dirty="0" smtClean="0"/>
              <a:t>suprantama,</a:t>
            </a:r>
            <a:r>
              <a:rPr lang="lt-LT" sz="2600" dirty="0" smtClean="0"/>
              <a:t> </a:t>
            </a:r>
            <a:r>
              <a:rPr lang="en-US" sz="2600" dirty="0" smtClean="0"/>
              <a:t>ar</a:t>
            </a:r>
            <a:r>
              <a:rPr lang="lt-LT" sz="2600" dirty="0" smtClean="0"/>
              <a:t> </a:t>
            </a:r>
            <a:r>
              <a:rPr lang="en-US" sz="2600" dirty="0" smtClean="0"/>
              <a:t>reikia</a:t>
            </a:r>
            <a:r>
              <a:rPr lang="lt-LT" sz="2600" dirty="0" smtClean="0"/>
              <a:t> </a:t>
            </a:r>
            <a:r>
              <a:rPr lang="en-US" sz="2600" dirty="0" smtClean="0"/>
              <a:t>papildomos</a:t>
            </a:r>
            <a:r>
              <a:rPr lang="lt-LT" sz="2600" dirty="0" smtClean="0"/>
              <a:t> </a:t>
            </a:r>
            <a:r>
              <a:rPr lang="en-US" sz="2600" dirty="0" smtClean="0"/>
              <a:t>pagalbos.</a:t>
            </a:r>
            <a:endParaRPr lang="lt-LT" sz="2600" dirty="0" smtClean="0"/>
          </a:p>
          <a:p>
            <a:pPr>
              <a:buNone/>
            </a:pPr>
            <a:endParaRPr lang="lt-LT" sz="2600" dirty="0" smtClean="0"/>
          </a:p>
          <a:p>
            <a:r>
              <a:rPr lang="en-US" sz="2600" dirty="0" smtClean="0"/>
              <a:t>Kai</a:t>
            </a:r>
            <a:r>
              <a:rPr lang="lt-LT" sz="2600" dirty="0" smtClean="0"/>
              <a:t> </a:t>
            </a:r>
            <a:r>
              <a:rPr lang="en-US" sz="2600" dirty="0" smtClean="0"/>
              <a:t>mokinys</a:t>
            </a:r>
            <a:r>
              <a:rPr lang="lt-LT" sz="2600" dirty="0" smtClean="0"/>
              <a:t> </a:t>
            </a:r>
            <a:r>
              <a:rPr lang="en-US" sz="2600" dirty="0" smtClean="0"/>
              <a:t>jaučia,</a:t>
            </a:r>
            <a:r>
              <a:rPr lang="lt-LT" sz="2600" dirty="0" smtClean="0"/>
              <a:t> </a:t>
            </a:r>
            <a:r>
              <a:rPr lang="en-US" sz="2600" dirty="0" smtClean="0"/>
              <a:t>kad</a:t>
            </a:r>
            <a:r>
              <a:rPr lang="lt-LT" sz="2600" dirty="0" smtClean="0"/>
              <a:t> </a:t>
            </a:r>
            <a:r>
              <a:rPr lang="en-US" sz="2600" dirty="0" smtClean="0"/>
              <a:t>mokytojas</a:t>
            </a:r>
            <a:r>
              <a:rPr lang="lt-LT" sz="2600" dirty="0" smtClean="0"/>
              <a:t> </a:t>
            </a:r>
            <a:r>
              <a:rPr lang="en-US" sz="2600" dirty="0" smtClean="0"/>
              <a:t>gali</a:t>
            </a:r>
            <a:r>
              <a:rPr lang="lt-LT" sz="2600" dirty="0" smtClean="0"/>
              <a:t> </a:t>
            </a:r>
            <a:r>
              <a:rPr lang="en-US" sz="2600" dirty="0" smtClean="0"/>
              <a:t>ne</a:t>
            </a:r>
            <a:r>
              <a:rPr lang="lt-LT" sz="2600" dirty="0" smtClean="0"/>
              <a:t> </a:t>
            </a:r>
            <a:r>
              <a:rPr lang="en-US" sz="2600" dirty="0" smtClean="0"/>
              <a:t>vien</a:t>
            </a:r>
            <a:r>
              <a:rPr lang="lt-LT" sz="2600" dirty="0" smtClean="0"/>
              <a:t> </a:t>
            </a:r>
            <a:r>
              <a:rPr lang="en-US" sz="2600" dirty="0" smtClean="0"/>
              <a:t>vertinti,</a:t>
            </a:r>
            <a:r>
              <a:rPr lang="lt-LT" sz="2600" dirty="0" smtClean="0"/>
              <a:t> </a:t>
            </a:r>
            <a:r>
              <a:rPr lang="en-US" sz="2600" dirty="0" smtClean="0"/>
              <a:t>bet</a:t>
            </a:r>
            <a:r>
              <a:rPr lang="lt-LT" sz="2600" dirty="0" smtClean="0"/>
              <a:t> </a:t>
            </a:r>
            <a:r>
              <a:rPr lang="en-US" sz="2600" dirty="0" smtClean="0"/>
              <a:t>ir</a:t>
            </a:r>
            <a:r>
              <a:rPr lang="lt-LT" sz="2600" dirty="0" smtClean="0"/>
              <a:t> </a:t>
            </a:r>
            <a:r>
              <a:rPr lang="en-US" sz="2600" dirty="0" smtClean="0"/>
              <a:t>būti</a:t>
            </a:r>
            <a:r>
              <a:rPr lang="lt-LT" sz="2600" dirty="0" smtClean="0"/>
              <a:t> </a:t>
            </a:r>
            <a:r>
              <a:rPr lang="en-US" sz="2600" dirty="0" smtClean="0"/>
              <a:t>pagalbininku,</a:t>
            </a:r>
            <a:r>
              <a:rPr lang="lt-LT" sz="2600" dirty="0" smtClean="0"/>
              <a:t> </a:t>
            </a:r>
            <a:r>
              <a:rPr lang="en-US" sz="2600" dirty="0" smtClean="0"/>
              <a:t>tai</a:t>
            </a:r>
            <a:r>
              <a:rPr lang="lt-LT" sz="2600" dirty="0" smtClean="0"/>
              <a:t> </a:t>
            </a:r>
            <a:r>
              <a:rPr lang="en-US" sz="2600" dirty="0" smtClean="0"/>
              <a:t>labiau</a:t>
            </a:r>
            <a:r>
              <a:rPr lang="lt-LT" sz="2600" dirty="0" smtClean="0"/>
              <a:t> </a:t>
            </a:r>
            <a:r>
              <a:rPr lang="en-US" sz="2600" dirty="0" smtClean="0"/>
              <a:t>pasitiki</a:t>
            </a:r>
            <a:r>
              <a:rPr lang="lt-LT" sz="2600" dirty="0" smtClean="0"/>
              <a:t> </a:t>
            </a:r>
            <a:r>
              <a:rPr lang="en-US" sz="2600" dirty="0" smtClean="0"/>
              <a:t>savimi,</a:t>
            </a:r>
            <a:r>
              <a:rPr lang="lt-LT" sz="2600" dirty="0" smtClean="0"/>
              <a:t> </a:t>
            </a:r>
            <a:r>
              <a:rPr lang="en-US" sz="2600" dirty="0" smtClean="0"/>
              <a:t>jaučiasi</a:t>
            </a:r>
            <a:r>
              <a:rPr lang="lt-LT" sz="2600" dirty="0" smtClean="0"/>
              <a:t> </a:t>
            </a:r>
            <a:r>
              <a:rPr lang="en-US" sz="2600" dirty="0" smtClean="0"/>
              <a:t>svarbiu.</a:t>
            </a:r>
          </a:p>
          <a:p>
            <a:endParaRPr lang="lt-L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4000" b="1" dirty="0" smtClean="0"/>
              <a:t>Išvados:</a:t>
            </a:r>
            <a:endParaRPr lang="lt-LT" sz="4000" b="1" dirty="0"/>
          </a:p>
        </p:txBody>
      </p:sp>
      <p:sp>
        <p:nvSpPr>
          <p:cNvPr id="3" name="Turinio vietos rezervavimo ženklas 2"/>
          <p:cNvSpPr>
            <a:spLocks noGrp="1"/>
          </p:cNvSpPr>
          <p:nvPr>
            <p:ph idx="1"/>
          </p:nvPr>
        </p:nvSpPr>
        <p:spPr/>
        <p:txBody>
          <a:bodyPr>
            <a:normAutofit fontScale="92500" lnSpcReduction="20000"/>
          </a:bodyPr>
          <a:lstStyle/>
          <a:p>
            <a:r>
              <a:rPr lang="lt-LT" sz="3500" b="1" dirty="0" smtClean="0">
                <a:latin typeface="Times New Roman" pitchFamily="18" charset="0"/>
                <a:cs typeface="Times New Roman" pitchFamily="18" charset="0"/>
              </a:rPr>
              <a:t>Įsivertinimas</a:t>
            </a:r>
            <a:r>
              <a:rPr lang="lt-LT" sz="3500" dirty="0" smtClean="0">
                <a:latin typeface="Times New Roman" pitchFamily="18" charset="0"/>
                <a:cs typeface="Times New Roman" pitchFamily="18" charset="0"/>
              </a:rPr>
              <a:t> papildo mokytojo vertinimą, bet niekada jo nepakeis.</a:t>
            </a:r>
          </a:p>
          <a:p>
            <a:r>
              <a:rPr lang="lt-LT" sz="3500" b="1" dirty="0" smtClean="0">
                <a:latin typeface="Times New Roman" pitchFamily="18" charset="0"/>
                <a:cs typeface="Times New Roman" pitchFamily="18" charset="0"/>
              </a:rPr>
              <a:t>Įsivertinimas </a:t>
            </a:r>
            <a:r>
              <a:rPr lang="lt-LT" sz="3500" dirty="0" smtClean="0">
                <a:latin typeface="Times New Roman" pitchFamily="18" charset="0"/>
                <a:cs typeface="Times New Roman" pitchFamily="18" charset="0"/>
              </a:rPr>
              <a:t>glaudžiau siejasi su vertinimu vardan paties mokymosi negu su išmokimo įvertinimu, nes šis vertinimas taikomas kaip procesas, padedantis pagerinti mokinių mokymąsi, skatinantis motyvaciją.</a:t>
            </a:r>
          </a:p>
          <a:p>
            <a:r>
              <a:rPr lang="lt-LT" sz="3500" b="1" dirty="0" smtClean="0">
                <a:latin typeface="Times New Roman" pitchFamily="18" charset="0"/>
                <a:cs typeface="Times New Roman" pitchFamily="18" charset="0"/>
              </a:rPr>
              <a:t>Objektyvumas</a:t>
            </a:r>
            <a:r>
              <a:rPr lang="lt-LT" sz="3500" dirty="0" smtClean="0">
                <a:latin typeface="Times New Roman" pitchFamily="18" charset="0"/>
                <a:cs typeface="Times New Roman" pitchFamily="18" charset="0"/>
              </a:rPr>
              <a:t> nėra pagrindinis įsivertinimo tikslas, mokiniai mokosi kuo objektyviau save vertinti.</a:t>
            </a:r>
          </a:p>
          <a:p>
            <a:endParaRPr lang="lt-L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pPr>
              <a:buNone/>
            </a:pPr>
            <a:r>
              <a:rPr lang="lt-LT" b="1" i="1" dirty="0" smtClean="0"/>
              <a:t>Žmonės pamirš, ką tu sakei,</a:t>
            </a:r>
          </a:p>
          <a:p>
            <a:pPr>
              <a:buNone/>
            </a:pPr>
            <a:r>
              <a:rPr lang="lt-LT" b="1" i="1" dirty="0" smtClean="0"/>
              <a:t>Žmonės pamirš, ką tu darei,</a:t>
            </a:r>
          </a:p>
          <a:p>
            <a:pPr>
              <a:buNone/>
            </a:pPr>
            <a:r>
              <a:rPr lang="lt-LT" b="1" i="1" dirty="0" smtClean="0"/>
              <a:t>Bet žmonės nepamirš, </a:t>
            </a:r>
          </a:p>
          <a:p>
            <a:pPr>
              <a:buNone/>
            </a:pPr>
            <a:r>
              <a:rPr lang="lt-LT" b="1" i="1" dirty="0" smtClean="0"/>
              <a:t>kaip tu juos privertei jaustis.</a:t>
            </a:r>
          </a:p>
          <a:p>
            <a:pPr>
              <a:buNone/>
            </a:pPr>
            <a:endParaRPr lang="lt-LT" b="1" i="1" dirty="0" smtClean="0"/>
          </a:p>
          <a:p>
            <a:pPr algn="r">
              <a:buNone/>
            </a:pPr>
            <a:r>
              <a:rPr lang="lt-LT" sz="2000" dirty="0" smtClean="0"/>
              <a:t>Halia Silins,</a:t>
            </a:r>
          </a:p>
          <a:p>
            <a:pPr algn="r">
              <a:buNone/>
            </a:pPr>
            <a:r>
              <a:rPr lang="lt-LT" sz="2000" dirty="0" smtClean="0"/>
              <a:t>School of Education,</a:t>
            </a:r>
          </a:p>
          <a:p>
            <a:pPr algn="r">
              <a:buNone/>
            </a:pPr>
            <a:r>
              <a:rPr lang="lt-LT" sz="2000" dirty="0" smtClean="0"/>
              <a:t>Slindersuniversity of South Australia</a:t>
            </a:r>
            <a:endParaRPr lang="lt-LT"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988840"/>
            <a:ext cx="8229600" cy="4585696"/>
          </a:xfrm>
        </p:spPr>
        <p:txBody>
          <a:bodyPr/>
          <a:lstStyle/>
          <a:p>
            <a:pPr>
              <a:buNone/>
            </a:pPr>
            <a:r>
              <a:rPr lang="lt-LT" sz="4000" b="1" dirty="0" smtClean="0"/>
              <a:t>     </a:t>
            </a:r>
            <a:r>
              <a:rPr lang="lt-LT" sz="4400" b="1" dirty="0" smtClean="0"/>
              <a:t>Tikėjimo</a:t>
            </a:r>
            <a:r>
              <a:rPr lang="en-US" sz="4400" b="1" dirty="0" smtClean="0"/>
              <a:t>!</a:t>
            </a:r>
          </a:p>
          <a:p>
            <a:pPr>
              <a:buNone/>
            </a:pPr>
            <a:r>
              <a:rPr lang="lt-LT" sz="4400" b="1" dirty="0" smtClean="0"/>
              <a:t>    </a:t>
            </a:r>
            <a:r>
              <a:rPr lang="en-US" sz="4400" b="1" dirty="0" smtClean="0"/>
              <a:t>I</a:t>
            </a:r>
            <a:r>
              <a:rPr lang="lt-LT" sz="4400" b="1" dirty="0" smtClean="0"/>
              <a:t>š</a:t>
            </a:r>
            <a:r>
              <a:rPr lang="en-US" sz="4400" b="1" dirty="0" smtClean="0"/>
              <a:t>minties!</a:t>
            </a:r>
          </a:p>
          <a:p>
            <a:pPr>
              <a:buNone/>
            </a:pPr>
            <a:r>
              <a:rPr lang="en-US" sz="4400" b="1" dirty="0" smtClean="0"/>
              <a:t>K</a:t>
            </a:r>
            <a:r>
              <a:rPr lang="lt-LT" sz="4400" b="1" dirty="0" smtClean="0"/>
              <a:t>ū</a:t>
            </a:r>
            <a:r>
              <a:rPr lang="en-US" sz="4400" b="1" dirty="0" smtClean="0"/>
              <a:t>rybi</a:t>
            </a:r>
            <a:r>
              <a:rPr lang="lt-LT" sz="4400" b="1" dirty="0" smtClean="0"/>
              <a:t>š</a:t>
            </a:r>
            <a:r>
              <a:rPr lang="en-US" sz="4400" b="1" dirty="0" smtClean="0"/>
              <a:t>kumo!</a:t>
            </a:r>
          </a:p>
          <a:p>
            <a:pPr>
              <a:buNone/>
            </a:pPr>
            <a:r>
              <a:rPr lang="lt-LT" sz="4400" b="1" dirty="0" smtClean="0"/>
              <a:t>    </a:t>
            </a:r>
            <a:r>
              <a:rPr lang="en-US" sz="4400" b="1" dirty="0" smtClean="0"/>
              <a:t>Stipryb</a:t>
            </a:r>
            <a:r>
              <a:rPr lang="lt-LT" sz="4400" b="1" dirty="0" smtClean="0"/>
              <a:t>ė</a:t>
            </a:r>
            <a:r>
              <a:rPr lang="en-US" sz="4400" b="1" dirty="0" smtClean="0"/>
              <a:t>s!</a:t>
            </a:r>
          </a:p>
          <a:p>
            <a:pPr>
              <a:buNone/>
            </a:pPr>
            <a:r>
              <a:rPr lang="lt-LT" sz="4400" b="1" dirty="0" smtClean="0"/>
              <a:t>     Š</a:t>
            </a:r>
            <a:r>
              <a:rPr lang="en-US" sz="4400" b="1" dirty="0" smtClean="0"/>
              <a:t>viesos!</a:t>
            </a:r>
            <a:endParaRPr lang="lt-LT" sz="4400" b="1" dirty="0"/>
          </a:p>
        </p:txBody>
      </p:sp>
      <p:sp>
        <p:nvSpPr>
          <p:cNvPr id="3074" name="AutoShape 2" descr="Vaizdo rezultatas pagal užklausą „velykiniai paveiksliukai“"/>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3075" name="Picture 3" descr="C:\Users\Vip\Pictures\velykos.png"/>
          <p:cNvPicPr>
            <a:picLocks noChangeAspect="1" noChangeArrowheads="1"/>
          </p:cNvPicPr>
          <p:nvPr/>
        </p:nvPicPr>
        <p:blipFill>
          <a:blip r:embed="rId2" cstate="print"/>
          <a:srcRect/>
          <a:stretch>
            <a:fillRect/>
          </a:stretch>
        </p:blipFill>
        <p:spPr bwMode="auto">
          <a:xfrm>
            <a:off x="4860032" y="2060848"/>
            <a:ext cx="4032448" cy="33843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Ačiū</a:t>
            </a:r>
            <a:endParaRPr lang="lt-LT" dirty="0"/>
          </a:p>
        </p:txBody>
      </p:sp>
      <p:sp>
        <p:nvSpPr>
          <p:cNvPr id="47106" name="AutoShape 2"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08" name="AutoShape 4"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10" name="AutoShape 6"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12" name="AutoShape 8"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14" name="AutoShape 10"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16" name="AutoShape 12"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18" name="AutoShape 14" descr="data:image/jpeg;base64,/9j/4AAQSkZJRgABAQAAAQABAAD/2wCEAAkGBxQTEhQUExQWFhUXGBcXFxgYFhgWGBkXGBgXFhgcFhwdHCggGB4lHBgYITEhJSkrLi4uGB81ODQsNygtLisBCgoKDg0OGxAQGzcmICY0LywyLywsNC4sNy80LCwsLCwwNCw0NCw0LSwsNCwsLDQsLCwsLCwsLCwsNCwsLCwsLP/AABEIAOEA4QMBIgACEQEDEQH/xAAbAAABBQEBAAAAAAAAAAAAAAAAAQMEBQYCB//EAD8QAAIBAgQEBAMFBwMDBQEAAAECEQADBBIhMQVBUWEGEyJxMoGRFEJSocEHFSNisdHwM3LhNILxJENTY7IX/8QAGgEBAAIDAQAAAAAAAAAAAAAAAAMEAQIFBv/EADERAAICAQMCBAQFBAMAAAAAAAABAgMRBBIhBTETIkFRYYHB8BQycZGxI6HR4RVCUv/aAAwDAQACEQMRAD8A9xooooAooooAooooAooooAoops3BMc+nOgHKKSgtQBSTTd+4QpK6mqi9jWJ1JHtp9a5+s6hXpeJLn79SSFbn2LuaUGqX7cxGUmD15/Ku7PFIADLJ61Xr61p5Sw+F7v39jZ0TLiioj8QQDflMc66w2LDzE6V0I6uiU9ikm/YjcJJZwSaKSaJqwai0Uk0tAFFFFAFFFFAFFFFAFFFFAFFFFAFFFFAFFFQP3ra85rAYeaqhyuvwtoD3rGQT6ZxF8KCTJgEwBJMdBzNIt6o+IByuOcGD2NZYH/tIyzrtOWPVtMR17VWcGx5u38RKwqeWEneGUsfbXQjqtWFm0Qgj4o0nrGlROA8OGHsrbzZislmO5JYsfkCxgVgyWk1XY3iFtILOB8Q37f1rJ+Jr3E3Bv4Jj5aM38JkW2xVQCCcxl1JBH3TBrK+Mbw+1nNNu3cFokwxHmumZoOwPtVe2cseVG0UvU9Kw/GQx8u2A9zLnZZ0CzG9RsRj0MqYVhBKyGKzOpjVdudeaYHimIwi4ghRbS8DatX2ZSy3VEmD7SQIiR8qmfsp4vcbH4lmAFprQzEDMB5bEWyW5lsznXeqGo0zvh554WOfv+SVS2vhG5F0RPLr3qBd41aBkuAJ1MaD3+dT+I4xC2YArp3H5DaqHFWrV26iszJduA5PScrZQT6tPToDoYmvLRqr3uGcr3Rde7blIv7d4MAVIIOxG0dqmYbEFdJgc4AmfnVLgsKloZQZcfEQd9Z9Q2Bq3sWC5A2HtzrWqNkbf6Oc+hrLDj5iVxDidwKXsJ5hUSbR9LMOeQ/iHQ6UvCPEFrEWDetzCkqykQ6XBoUYcmmBUjCYfLqQNCQDvIPOoUC1cCpli7elhpMFWczHPMNzXttPO7w07sZOfJLPlJ3BLjtZVnJzNJ15AkwPpVhUfDIEUKJI5TvvNOo0/LSrcVhYNDuiiitgFFFFAFFFFAFFFFAFFFFAFFFI22m9AE1mm4C/7wOL81QhQLkyyT6QCCZgDSaZ4hwPGXz/ExrWVmQuHUDTmCzCTV7h7BCBWYuRpmIAY+8f1rXv3A4Uy7bf0/wCKouIeLbKMUALkSCQRA/vVhxbMtogTB+I9udYC9gROgzEnRRqSelcnXa+VdnhR44J66m1uPQcBxi3cWQYI3B/I03ca2HNz1FspUawAJBgDbcTO9VGDwwtIF3aJYjmx/ttTyNm0nWDpXNs6xdjasZ9ydaeL5LNOImNh31mTWJ4p4OTE4hr1/EXXBMpaXKqIPwjTQdxBq5TGA6DfWflTquBrMHv+tVJdS1L7yJfw8V6EfFcKtsq2yiGypDFH9QLAyCQdyDzrmzgkw9rEthbKLcuA3YJIRnUbQPhEToOZqx0eQdx/mtdNCAkT6RMT+Qmoo6mz3yvVe5iUFjBF8EFsXhrWKvWxbLyVtjVcswrEnUyNY70/bsKbt5UhmtQW5RmBYKD10ru1jXAaCQE1CCBymOlU1jGX7YxDpaTPicQsfxNQjIltYgfEGBk7AGurXDRamKgo7cfuyB+LDnJceCjauWrlxbflvduNcuKwgydjsCwiIPvVzcsqskenvOnv0ryCx4g8trp865mt4gJYuMMxW2MwNtl+96h33r0bAeMrFy4tmHzmBGSdTvIHwj3rs1wr4WOVwiu2y1UkiJ0IIaCR2lTyrF8S4Vbw11bhvHy2aAykZ0ualc8ElpOmgnWrHivHil275L5g1i55SuQLbXw621W3+Ilmg9NOtM+GEwlm4Ue4hvyVQOZc+WoW64X7oLgmekVrbVGaW79zKljsahcaLdq29yfVlE5ToTtIidfaptvEKTAIJHeqbH3jcdQsnKymdQhYSRB56U1YYjUGCJgxt7iqV/VFTOMEsrt/BJGncm2aQGlqLgnfIPNADgerL8JjmOgO8d6eF0RM6RM9q7SZXHKKZw2IW4odGDKRIIMgjtTtZAtFFFAFFFFAFFFIaAJopjFXCqkioA4kRMj5/wB6oanqNOnltsePkSRrlJZRY3xIIFR7Tmqp7zSYYyYkz12rrDOTcWWPMwTVCjrcbbFBRfLwSuhpZyWWIgD1fSqscOQMGKw5HpgGFUGSJ2BM89TFO8Z4h5PlOcmVnCsXcqwUg62lCk3GmPSOU11g8Ej3XxHml2YeWACQiqjHQLPxAzJOu9dO+mFn5iKMmuxCvqVnmORpvywcrBoZT+XQ1MvkSQYIqIqQdDI5dR2714ixeHNo6MXlFffw38UMsQfj12OYGR9DVjfCs0ge5O3Suhh1OulclB1rLk2jdtMaKQPSCxiNTExsCagY3F+Soa62ZiR6F++/ITyUU7xDFBVM3AoG8D/mqPCYEYhjebzRbUHK9wgAjdiqATy3J5VtTXnzS7G2OMssMPjCRcdyFDEsxJhQvMknkBScE4r+8HvfZXeyloLku5A2eZmAdAsaEH1a8qrOJ8LONVQFurhlIYIPR5pH3rhO43hdhNbTwxwnD4e0wwwK27j+YQWLeogAwT7bV3OmaaqU90uZLnHsU9RN9l2M34c8J6Y9MTaCNcdWt3EOZQChCvZJEqQSSQQNe0VpvDPBhhMPAg3WJe843d+Z6+3SrVhoa4S8MpHQGu/xEpkXC+HsOpusLa5rjeYTA9LwNUB0U6TI3NUdnwlhMPmvL5gKgu5LAtdyiFDnLMDosVriTlgbkR/ehLQAgfWsuEZLBjLR53a8Q3Wumy+HvZly3LbWiCzjcZ1MZPc71cYLi4e5le1ds3GBIDqMrHc5WBKzHKa03EggRmchQoLFtoAHPtWbxnFF8rzE9Y9MgbiYgkcomflXmOpURqaW3v2w/X9C3U3IvU4oAF0mNG7Ht1rN+JeOZMI6oYDYk2J2hN2y/LSkwXElukLOUk6Tz9utTeJ4W4bYOHs2bl+22a0L3wqx0Z5iQYJ1qXQ9StdnhW+uEjW2mKWUQPBOGxtq3C20WyzlwLpKtB/AoByDSYNbu3MCYnnGo+VYjBca4jh7iLjrNt7TsF8y1MIWOhbTYew963INeigsIq5FooorcBRRRQBSGim7l5RuQK1lOMVmTwMZIOJxpBZSoj9KrSeu1S8bi1fblz51V8RvOLbZIzH0jtJifpXh+oXeNft37l6P6F+uO2OcDjmJPy+lNcQuXEsO1koL5EWzcIys51C69YOlV1/EeUti05m67QANTAky/QaHWru8Ee35V20l1W3DaiRtHcda16fUlqY7nhd18cG1jzDgyXhThuKv4m3j8a4KhGK2zKshEgfw4hI17yKxXHPEmJxuJK4V7gTzJtKkJ6gTDHod5mvZOHWTbVVLMY0VmbM0cgWOpI1EnWIpt+BWFW/lVLYvyznYF2MuT3P969bhS5/kqYwZzwDjMZess2KAZQStu8QFe4QSHlQIygjR+daWKlYnCW7toWYm2YQhTAyryEbAwKZxQUOVBEgAlQRIB0GnIaVx+p6SMV4tfb1J6Zv8rI9wD/wag4ho+8fyNTyhOgpfKt2hnc7cz+g61xI17mWVNRKheEA+u/JA+FOR7t/aucVxZbZGZWbMCFS2BIHM6/5rUHH8ba48IAXO0/CqjmY1PsKjrhG+0KxYkMuXKRsdCSp6dt6sbPWXb2Nst9ykwZGIv58ZdxNvNcCiw1qU8sN6UzIZU9Tt3r2TJAhQABsBsBWNSwqutyXBUEShAaDVrd4yLaghbtwyFykpqWMDlXd0PUamsPj0KdtL9OSdxLEMilgNRWE47eu5pViBuO/WvQL1pnSGUCRqOnaazF7w/eLMEcFJEEwCZmQRyA/OttbVbOyM48r2NIbduGceDeM3DcVLjEgzEjnHI9K3wrLeHPDxtEXLxl9IC6BDzHetJicQEUs2YgAn0qWOnQDUn2q9ooWRrxP5EVmM8DGPss6lRGvI8xWHvKrteZA4uWs1gqBlBbKrkQdHgMIO2tccY/ammZ7WFw9x7q7G6rWVmJIysAxInaNaZ4TxK4MIb2Il3AuXLjKU5akRPoIELB123qh1XTb/AOpDLl2+GCbTzxw+x3g+GnyrctF7KGK7bb5e46VpcBiyCjEj+fTfSPlFZvw9xJMbZt4pEKMCyQdSIIMA8xpuKvCSxLRvoR0P61wHdZVZ5vzRZacVNfqaq3cVhpBFOis/gbpUg6dD7VfrXq+n638VDLWGjn217Hg6oooroEYUUUUByap8Zh2Bk6zsauTWY8fY5beCusyuZ0XISpDcmJGoAMe+3OqGv0cdTXhvGDeE3F5EXKZgggGGIIOUxs0HQ0yTMnZRoNYJPIdpqB4dtxg7EqELIHYCRLNrJnUt1mofiS7eQIbIAuBg1sP6VuspllU9cswp33FeNjpU7nXH09/vsX1Py5ZW3sJxIYm35AVndA95rgAw1lczZbVogZmJ1zHeQNq2nDuHXwoN64jvqSVUqonko7bTUAcQbyhcW28wD5T6MDPqU9CNdulT38QYS2/lvftre5ozww0zbf7YNej0U9Pf3ilJfT9CvNSj6lg8qrEgMANhrPyrEcRtvduFneegk+kcgo5n26VssBixfCvaZGtsMwZfUGXqpqHx69h8Oue8Us2ychuHQ5nBHxfd5+qp9TprLWtssL2NVJLuRvDOHZpcNCepW3zAj32kc6m8SxmEsEP/AA87nKGzCWJ5SJLe1SBxJUnKrMAAFiIbTef1qks4VZLhFRm1POJPL+4qtZfTpqfDTyyWMJTllkpMZcJKi3kA+8SDP0rLca4jedWy2LshiCW2Ec1APq7RWotKBtr1pq5gwTmMn5xHtXAhdFSzgtJYMN4K4hYe/ctMf40fw8wInQlwAdm567its+HBUabGR7jp0qJjvDuHxDpcZSHQyHU5W05MRuKtMPahcpYuRvMZvy3rfVWQskpw+af0MLK4I4Ij3qNeaUEHXMoEHWQ06d6j8buNbKLsrSQfbl2M1lzxO4Hj/ukbA9+9KdLOa3IxKyMe56Jwq41y+AzsyopEFiRm0mRzir1bMT9axfhPExclm2EheYDbn+Yk8zWkxuOJZSh0X85rtaXXV6el+I8yz8ytbW5T8vYdx2NNtgsAhgTvEGefasZZ/ajaa+9tlVbKwputcyQ65s7bGUMDKefzqZ4mwt/EIRaviyTvKZgwGyk7qvIxvNeW8R8OX7SOty0s5laV1tlBmj19z92NI9qt6TWeNOT3cei+BFZXtXY9S41xLDYvCM92zeSADZLWv4pe4CLbWBuxYTp03rzjgmLfymtXy5z23tnfNcch0VhmIzAMACx0012rZeFsY2TDvdPm3cj28KQC3lZPjF4TBOn+qeRjc66ocGsujC7bW4LoCvmE+jfKv4FBJMDmSeddCUN5Gngz/hcW7Vq3hVdC1u0soGzXP5muR6R6jsJjqa0WCtnXSeteY+GeGXF4riMPZi2MMVCtuq2FOWH/ABm5by6dVnlXo3im/fsYacEha+1y2oGXOSk+uQdgFnWuLf0qVuoc+y+pPG/EMFjw2wWMHYc+2sf0q/UVmvC3FDcvYq0beTymSJMtDrmhhsCP1rSg10Om6XwKue77kVs90haKKK6JEFFFFAFcsKU1V8c4qcOEc2me3JFxlIm2OTFfvD2rDaS5AzjUKXGuFVZdCNdVPMmsw+C87OL1zzkZjmS4ogn/AOvQG3lEQQTVHxbGebfvLcveXavN/EY7hJC2rZ/AW5DnWiwWDZVh/Vl0XICsJoArAk5mHXvXlupYpl5XjPOMf3T/ANlynzdx25ZKplJJAEAn4suwDH73vvXj/jnFB8RdytDZFtzP3ggSR1BAGleo8SxaWATnZrjaW8PmGZ3YhV0O2vM1A8J+DntYlMTikt3Xuo7Pb8oMLDgjLDzGYjSANTNbdGolula+xtfNbVEseE+M8KmBsXFYgKqWRbVGLtfCx5S6RJPPbWn8Nwx7twYjGHNey+mzobOHBElUH33jQud40Aq14Rwvy8OLTKhCMWED0n1l1ZRyI0130ru6YIPf/wA1Y6vqZwSrTwn3/wAEdME+WRjTYeSTyH+RUi6umnOoLXhAHKdex715nDL8eUSwBt/hNd27un5VF4exLMWBAyrl6EHofl+dF1CzAAQgnMdteUdTTa4mGucHeNbI9sj70gnsNvzp9bQLlhMwJHI6cuhqmxjtcvMEIK2SofXY7tHsCKtLd+bmRfuwWPViBAHsK3lFpZMNcIz/AIqlgrrAcLlUAzMtJgwdu2prPJc1WFDTtlkeqYIhhO+kxFbnFWg93TYCBGw6xUg4VQy7TliIG0/3q1RqJKLio5xk1lGPGSs4JgbiMzXBBYaazp0+VXJtnr+Vd3lyqfrXKXeX0qnPdOeZDJlPEvi9MJc8p7V1ny5hqqWyD/Nz13gc6zFvxRxAXxirmFv27aLlULbY2lRmHmG4CCbno9UjKZUdwdx424XaxGDvJcAkIzW2kSrgSuQ7idiOYNSP2c8fONwdtiCty0Fs3ehZUBDL2YEGOUxXqOkV0uG6MfMuCne5ZwyXxbhVrEYdktHyhcVGW7aAQmDnWcsZlJmVNXavpLAAkZiBr3MVHxoKKSYKgEmBqB2H6VicT4muOujhV0AKfeGhnXUbwf8AbXTu1Eae5FGOS88JcL1v4pxluYy55xWIZbQ0sIw5MF1YfiY1f4+95dtmUElAWyjdo1jXTWqjw9xXzE7jSd59hyq5AHPbvzqSq1WR3RMSWDzPwB4ov28RctX8KwbFXjddj6GQ3F9IOaAyBVAGs6Hetp4D4oLov2wTFt5VSZKI0ws8wCDVljb1lrTZwt1dggAcu6nMAo5sDG23aKp/A/CBgrb3cSy27t9sxDOBlUTlSSdSJ17k1sk0zRmzFFN2rysAVIYHYggj6inKkAUUUUAhrJ8X4NYt+ZisbeuXUUswVmK20BPpVUWAxGgBM1raZxVhHUq6qyncMARprqDWGsgwwsBcO2Jw+CI81gTazDM6xHmXAZEiBEGYNZy746DOlnKbIeUuPIL22IIVlB2AMTPKt7ivGOHt4i3YzAh1J8wMMikGApPfX2isl4zvi0+IS3hkv3r5VVYIBkzqQ0sNSdoG+tc6/R0zmpyWWSRnJLCMfwDghsY5GxjNdwzsW+0KzNbe5bcPbNxt1hxqNta9oUsDmUZkJkZd1PPsR3rP+C8ReXD2sO4VhZXynuocqDIAAgB0usNFZhpIPMVOxvALLlXS5dsMpkHD3hbH/dbM22nutW4fl+0ast1uiYGxBKnlOuYdiOnvUKQwBkHf8iRVZ4nx7IiwZzROmk/iMc9OVV3A8ZdzgqjPqAwWJKmQZkgAAkH5aVxdfON8vCx69yevy8l5ekaxI6c/lVVdvhrhNlx5iR5lttJU7H+xq04gl+zh2u5Vv3QSTbVhbGQmcqFtyq9fi7VW4XE2sUlu7Zy5iJUOCGA3IlTK9xr7VyrdDZp3ma4fYtVXKXYl5zA1Udp/pTqSdiKjqzL/AKlsr3BDL/SnVvJHL61zpR5JsexUXcALSXmtFmzv5txmaASI57IgygnmQCKl4W6LdsFfUXGjbZi2paOS9Peq/wAQ8UtraZ7utpPULY08wrqJ6KDr3p7w0t29aTEYgAPcGcKBARG1RQPaKtyjJ1bn7/QP2Zb8OQKuopnG3IJctA2IjYbD89ZqeBFU/iO0Gt5SzCT90a9teWu/arGgXmb+BBY8jVnj9vN5bvAmFY/D7E/rVvetBlEQYMqZ077b15Zi7LMFIBjTQEaaQYrV+DLbmbZPoAzEbak1bjpVK1Ti+W+xFvfKH/Gd1hg7yIhvOylRBykE6AgjnOwG9S/AXDBhMJZ3a/eRHu5jDZ4koF2AQkjT51o9UHpUAfy/5NVB4/Y+0ogKXXUnzWUhvs4aFUlvxM0LlXXroK71NEao4jx+hBKWWX38TKc2WCrDSc0nodoFeReWzqoGp1B98x37xXrHG8ULVm40wFUljI2HIe5iodvg1vKjOoLyDc7kqsg9gY+lR6miU8bfT3MRa9Sq8E4F0SSd+u5jmDWoupIIImdwdq7W2FEAQOnSu8tT6erw4bWayeex5/4owlm1jLVwrftiA1x7chJ2DJrAifVG461e4TwhaxGHtjEMLnqZwbbNkbMZBhidYo8Z2717yMJZLBrjFnYbJbHNum8jrEVbcK4H9munyTFhx67ZJOW4Nmt9M0nMOoFZ24l8DXJO4VgBYQWljy10QRGVeh6+9T6QUtTIwFFFFZAUjClpDQHj/jrwwbTlbaEo3qst0c6NaJjZhtPSuVv3bdnEm832bEHyyouIWJCobYuIqnRuUnQEA61t/wBouOa3hoQBmclFQiQzEaE9geXORUnhfhtRhPJvk3HuIFvOx9RJGwP3QOQFV3DLwZKjwtjLJdLOHt3LeayL1wKW8lGbSFg5VYuGnTWD1rT4W4jrmSGBJHwkSRodCBXPAOErhbC2VJbLPqIAY6kifrSYK/dY3VuWsmR8qHNIuJAKtPzgjkRUmHjkJkbinCxd3gADUdt5nlUXhXCCqhw0LKtEQWCkwT0BBmKvBbhIOpJ1713jLotozNMKrEwJMAToOelVfwle/wARrk33vGDyb9sjWVlLDHziVu4lAxAKBStt2GxIMajlVVw7iXlpaKsuZESFzeogAkkj5Ed6b/aJxS1i8Ul3DOWKp5QOQjMTvGnrHKNvpXVnw2j3FyAB7dvJdQk5p10jknq0I1qPVOtxe/sbVtp8HoNni6Fl9QQugYqzAEGSDoTrqKfxJtlcxCldswII6bjnWGu+CmuwbrK1wKFFyDIA0UxsSBWl8J+GLGAtx5ly6wLHM0wMxk5VGm/OvM3Q06WYz59sfUuKbz2H7nhy3ey+YD5Ygm2dc0aiecTqRzq8YqsAkAn4V0kxvlHQabbUzdx4j0qSeU6D59qyuJwePa55n2xJDZkU2Vi2YIIQxMEaGd61plVJpTnwhKUma27dCKWeAAJJJygDqxOgFMYbC+YwZ4YEbfdysNu8jn3rAcT4PxG7mz43OC4fy8oVJBkD4fh5R869J4bjvOzRba2BEhoHQekDde/au/RLTzajBr9EV5OS7lNiPCi55ttlBE5IlQZ+6OShdMu1aDhGASzbyrtzLbk9Sa7N5Q62/vMpYdgNP1P0qTdEDbsav1VQUnJdyKUm1ggcf4xh8JbFy86oCVAGhYljlGVZk9ZFZi14Zw2Px1viFi+uS0ElbMBnuqSw83pAO0T3rn9ofAkxCWjqHlwpBicttrgB66qBp1rF+C+FOtu7ifOxWGKtlQW1U+ZAElg24nTXlW0741vzcGuG+x6PxThbYvGXsLiNcJ5Vq9ay+llvK+rZhqfbatLcGmo1M8oFYhOIY2+VbzBa9IHoUZiOcmNJ3gVZ4XDYm36vNuH/AHDMp+UVTl1WpPCTf6I3VUjUrbO/SK6w2GVVAA0ExOp3mquzxcgjMumkkdesdKurbAiRsauafV1X58N9iOUWu4oQb0sUtFWjUKKKKAKKKKAKDRRQEXE4G3cZGdQxQkrPIkQalUUVgBSEUtFZAhFUviTD+anl5mUMCCVgNlMAgT1GlXVV3EB61rndTk40Nr3X8kla8xEwPCbNgAWrapHMD1dN96rMfwS2+JTEwwuqCshoDA6esc60D7VFYa1x9bY8YT7k0IohLYp5bROkU4RSjX31/pXHVayTNmJ4L4ys4nFvhVtupGfy3Ygi55c59B8OxjrFaJkrx79nt6eL2Bz/APVT7hLs/nXtBFT9W01emujGtcYTNaZuS5Mv4u8TWuHpba4jXDcJCqpAOVdWYk/0rQcOxQKJdtGVuKGEjcESJHXlXmH7b09WEblkvD5zNb3wVbK8PwYO/kr+pqV0qrSVaiDxJt/UxuzNxfYsbuYvnJ9UyCOUfpVi/E5WGGukxzjtyqGwpGWq9GuuqbcZd+5tKEX3GcRw9cQUvEEXFuCDPwqhzAKDoJ5xvUxsPnDAbg6DlHTtS2GhSO9S+Fj1/Wris/F2Vxs+ZpjYm0TuHcPW2o09XM/2qaaKWvWVUwqioQWEVG23llfxDBBhmHxD8+xpng17deW4/UVatVJh/TeIH4iPkda5ergtPqa7Y/8AZ4ZLB7otMvKKQUtdkhCiiigCiiigCiiigCiiigCiiigENQeILqpqfUbGpK+1U9fXv08l8/2NoPEiO1RW3qTOlVvE2uC3cNkBroRjbVjALx6QTyFeY1bzt+JajwPk8qQmst4Gxd0W2w2LZ/taEu6uQSUuEsptsNGUagwTBHSJ081Svg6puD/f6m8XlZKDA+EcJYxLYq1ay3mza5iVXP8AGUXZSdZ9zVzFOGuDVe2c7Hmbz6cmySXYpvEXhvD422tvEqxCNmUqxVgSIOvQirO1bCqqqIVVCqOgUQBThrmt1ZJwUG+F2RjCzk5o0PcHYjWfY86qfE+J/gmwi57uJV7NpJ0OZYd26IgMk+w51x4S4CcFh/I85ryhiVLADIDuq9pk1KqYqre3z6L3XuYzzhF2tWHBx6j7Gq6rTg7gaE+oiQO1XOlpPUxz6Gtv5WWtLXIpa9oUgaqSyJvH/efyq0xl8KpP09+VV/CbXqnoPzO9cbqD8TUVVL3yyWviLZbiloorskQUUUUAUUUUAUUUUAUVyWrhrwFAO0VFbGgU2eIDpQE6uWWof7w7Un7w7VhrKwBuIJWo94VIuXc2o0I5daauiRIryWvocG4e3K/Qt1yzyUnH+D+eqsrG3ftybN0box5N+JGgBl5io/AePecWsXl8rF2/9SyTuP8A5LW2dDvI2mDV4apvEfh+3i1XMWt3EM271s5biN2P3h/KdK5tdkJR8O3t6P2/19o3aa5RazXJrDvx7iOBEYzD/a7Sj/qMPo0cs6wADO9Mf/1nCH/2MTm/BkUn/wDUVJ/x175gty90/v8AuPEXqbw1TeIPENvDZUym7iLmlrDp/qOep/AvVjyBqgbjvEsaIwWG+y22H/UYj4gCIJVQCJnaJq48M+FrWEzPma9iH/1L7mXPUL+Faz+HhRzc8v8A8p/y/T+TG5y/KSOC8MdS1/EsHxNwAMR8FpNxas9FHM/eI16VbUClqCdkrJZZulhAFnbeuXtujAmUPImrDh9uPWRPQfrU176kQyzXY0vSZXVeJuw/Qhndh4I+H4uIi4Cp6jUH+1OXOMW+Ut7CmjhrZ5kUqYW31NXk+pxW3Cfx+/8ABH/SIr3HusJ+SjUDuaucLYyKB9fem7GRRCiKkC4KtaLQuqTsseZv1NZzzwux3RSA0tdIjCiiigCiiigOWmo9xW7VKpCKArLgf/DTLMepq3a2OlMPhAaArZpJqceH96P3f/NQELNRmqWeHnka5OAbqKAj27hBn/Ipx9NRJU0PhiK4VyNOR3/4qnrNKr4fFdmbwntZw4+lNGpF0Aag6dKjsa8VqqZU2OEuGXIvKyJMbUhczPPadJ+tBNcE1VUsG2BGM71zQWrnNWyaMnQp/D2c2vIb0mEsZpJMKOdSGbQAaAV2+m9Nle1ZP8v8kFtuOEdXLpJ6AbVznPU0gFOrh2PKvWpJLCKhxmPWiT1p8YJqQ4JqyBnMetAuHrTy4XvTwwA/EfpQEZbzdaeS63en1wA6mnVwwFAcJm708ooFsV3QCRRS0UAUUUUAUUUUAUUUUAUUUUAhWmLmFU8qkUUBS4jQ5Y0H51w1rsauLlgHcCmGwI5EivNavo9ttsrG92fkWI2pLBUNb96aZauHwB5N9aabhZP3h9K5dnRNUu0f7olV0fcp2WuVMdzV2vCOrfQV2nCEG5Y/P+1SV9E1XqkvmHfEr+HOcwDDRvl9Ks1wA6mpFnDKuwAp0V6fQaWenq2Slkq2SUnlEdcGo604LXc07RV40G/L7mjyh705RQHIQdK6oooAooooAooooAooooAooooAooooAooooAooooApKWigENBoorDAopKKKz6gKWiigEFLRRQBRRRQBRRRQBRRRQBRRRQBRRRQBRRRQH//2Q==">
            <a:hlinkClick r:id="rId2"/>
          </p:cNvPr>
          <p:cNvSpPr>
            <a:spLocks noChangeAspect="1" noChangeArrowheads="1"/>
          </p:cNvSpPr>
          <p:nvPr/>
        </p:nvSpPr>
        <p:spPr bwMode="auto">
          <a:xfrm>
            <a:off x="2915816" y="3284984"/>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20" name="AutoShape 16"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22" name="AutoShape 18"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24" name="AutoShape 20"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47126" name="AutoShape 22" descr="Vaizdo rezultatas pagal užklausą „ačiū“"/>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47127" name="Picture 23" descr="C:\Users\Vip\Pictures\cįyįš.png"/>
          <p:cNvPicPr>
            <a:picLocks noChangeAspect="1" noChangeArrowheads="1"/>
          </p:cNvPicPr>
          <p:nvPr/>
        </p:nvPicPr>
        <p:blipFill>
          <a:blip r:embed="rId3" cstate="print"/>
          <a:srcRect/>
          <a:stretch>
            <a:fillRect/>
          </a:stretch>
        </p:blipFill>
        <p:spPr bwMode="auto">
          <a:xfrm>
            <a:off x="1907704" y="2276872"/>
            <a:ext cx="5256584" cy="38164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548680"/>
            <a:ext cx="8229600" cy="1066800"/>
          </a:xfrm>
        </p:spPr>
        <p:txBody>
          <a:bodyPr>
            <a:normAutofit/>
          </a:bodyPr>
          <a:lstStyle/>
          <a:p>
            <a:pPr algn="ctr"/>
            <a:r>
              <a:rPr lang="lt-LT" sz="4000" b="1" dirty="0" smtClean="0"/>
              <a:t>Mokytis – tai atrasti save</a:t>
            </a:r>
            <a:endParaRPr lang="lt-LT" sz="4000" b="1" dirty="0"/>
          </a:p>
        </p:txBody>
      </p:sp>
      <p:sp>
        <p:nvSpPr>
          <p:cNvPr id="3" name="Turinio vietos rezervavimo ženklas 2"/>
          <p:cNvSpPr>
            <a:spLocks noGrp="1"/>
          </p:cNvSpPr>
          <p:nvPr>
            <p:ph idx="1"/>
          </p:nvPr>
        </p:nvSpPr>
        <p:spPr>
          <a:xfrm>
            <a:off x="395536" y="1700808"/>
            <a:ext cx="8229600" cy="4637111"/>
          </a:xfrm>
        </p:spPr>
        <p:txBody>
          <a:bodyPr>
            <a:normAutofit fontScale="70000" lnSpcReduction="20000"/>
          </a:bodyPr>
          <a:lstStyle/>
          <a:p>
            <a:endParaRPr lang="lt-LT" dirty="0" smtClean="0"/>
          </a:p>
          <a:p>
            <a:endParaRPr lang="lt-LT" dirty="0" smtClean="0"/>
          </a:p>
          <a:p>
            <a:pPr>
              <a:buNone/>
            </a:pPr>
            <a:r>
              <a:rPr lang="lt-LT" sz="4100" dirty="0" smtClean="0"/>
              <a:t>Pagrindinė vertinimo ugdymo procese paskirtis – padėti mokiniams mokytis. </a:t>
            </a:r>
          </a:p>
          <a:p>
            <a:pPr>
              <a:buNone/>
            </a:pPr>
            <a:endParaRPr lang="lt-LT" sz="4100" dirty="0" smtClean="0"/>
          </a:p>
          <a:p>
            <a:pPr>
              <a:buNone/>
            </a:pPr>
            <a:r>
              <a:rPr lang="lt-LT" sz="4100" dirty="0" smtClean="0"/>
              <a:t>Labai svarbu įtraukti mokinius į vienas kito vertinimą ir įsivertinimo veiklą. Mokydamiesi vertinti kitų ir savo darbus pagal pateiktus kriterijus, jie geriau supranta gero darbo ar tinkamo jo atlikimo reikalavimus. Mokosi įžvelgti savo ir kitų veiklos stiprybes bei tobulintinas sritis. </a:t>
            </a:r>
          </a:p>
          <a:p>
            <a:endParaRPr lang="lt-L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08720"/>
            <a:ext cx="8229600" cy="5217443"/>
          </a:xfrm>
        </p:spPr>
        <p:txBody>
          <a:bodyPr>
            <a:normAutofit/>
          </a:bodyPr>
          <a:lstStyle/>
          <a:p>
            <a:endParaRPr lang="lt-LT" dirty="0" smtClean="0"/>
          </a:p>
          <a:p>
            <a:r>
              <a:rPr lang="lt-LT" dirty="0" smtClean="0"/>
              <a:t> Mokinių įtraukimas į vertinimo ir įsivertinimo veiklas sudaro prielaidas puoselėti vertinimo kultūrą, kai didžiausias dėmesys skiriamas ne matavimui ir įvertinimui, bet mokymuisi ir įsivertinimui. Tokios kultūros puoselėjimas padeda mokiniams prisiimti atsakomybę už savo mokymąsi, ugdo savarankiško mokymosi gebėjimus. </a:t>
            </a:r>
          </a:p>
          <a:p>
            <a:endParaRPr lang="lt-L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
            </a:r>
            <a:br>
              <a:rPr lang="lt-LT" dirty="0" smtClean="0"/>
            </a:br>
            <a:r>
              <a:rPr lang="lt-LT" sz="3100" dirty="0" smtClean="0"/>
              <a:t/>
            </a:r>
            <a:br>
              <a:rPr lang="lt-LT" sz="3100" dirty="0" smtClean="0"/>
            </a:br>
            <a:r>
              <a:rPr lang="lt-LT" sz="3100" dirty="0" smtClean="0"/>
              <a:t>Mokinys turi išmokti prisiimti atsakomybę už savo pasirinktus kriterijus, kuriuos jis laiko svarbiais, už tikslus, kurių jis siekia, ir kiek jis jau yra pasiekęs, atsakomybę už save ir saviauklą. </a:t>
            </a:r>
            <a:br>
              <a:rPr lang="lt-LT" sz="3100" dirty="0" smtClean="0"/>
            </a:br>
            <a:r>
              <a:rPr lang="lt-LT" sz="3100" dirty="0" smtClean="0"/>
              <a:t/>
            </a:r>
            <a:br>
              <a:rPr lang="lt-LT" sz="3100" dirty="0" smtClean="0"/>
            </a:br>
            <a:r>
              <a:rPr lang="lt-LT" sz="2200" dirty="0" smtClean="0"/>
              <a:t>(Carl Rogers) </a:t>
            </a:r>
            <a:endParaRPr lang="lt-LT" sz="2200" dirty="0"/>
          </a:p>
        </p:txBody>
      </p:sp>
      <p:pic>
        <p:nvPicPr>
          <p:cNvPr id="1026" name="Picture 2"/>
          <p:cNvPicPr>
            <a:picLocks noGrp="1" noChangeAspect="1" noChangeArrowheads="1"/>
          </p:cNvPicPr>
          <p:nvPr>
            <p:ph idx="1"/>
          </p:nvPr>
        </p:nvPicPr>
        <p:blipFill>
          <a:blip r:embed="rId2" cstate="print"/>
          <a:stretch>
            <a:fillRect/>
          </a:stretch>
        </p:blipFill>
        <p:spPr bwMode="auto">
          <a:xfrm>
            <a:off x="3347864" y="2852936"/>
            <a:ext cx="47625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smtClean="0"/>
              <a:t>Įsivertinimas</a:t>
            </a:r>
            <a:r>
              <a:rPr lang="lt-LT" dirty="0" smtClean="0"/>
              <a:t/>
            </a:r>
            <a:br>
              <a:rPr lang="lt-LT" dirty="0" smtClean="0"/>
            </a:br>
            <a:endParaRPr lang="lt-LT" dirty="0"/>
          </a:p>
        </p:txBody>
      </p:sp>
      <p:sp>
        <p:nvSpPr>
          <p:cNvPr id="3" name="Turinio vietos rezervavimo ženklas 2"/>
          <p:cNvSpPr>
            <a:spLocks noGrp="1"/>
          </p:cNvSpPr>
          <p:nvPr>
            <p:ph idx="1"/>
          </p:nvPr>
        </p:nvSpPr>
        <p:spPr/>
        <p:txBody>
          <a:bodyPr/>
          <a:lstStyle/>
          <a:p>
            <a:pPr>
              <a:buNone/>
            </a:pPr>
            <a:r>
              <a:rPr lang="lt-LT" dirty="0" smtClean="0"/>
              <a:t>• Tai paties mokinio priimtas sprendimas apie savo daromą pažangą bei pasiekimus, siekiant išsiaiškinti savo stipriąsias ir silpnąsias puses.</a:t>
            </a:r>
          </a:p>
          <a:p>
            <a:pPr>
              <a:buNone/>
            </a:pPr>
            <a:endParaRPr lang="lt-LT" dirty="0" smtClean="0"/>
          </a:p>
          <a:p>
            <a:pPr>
              <a:buNone/>
            </a:pPr>
            <a:r>
              <a:rPr lang="pt-BR" dirty="0" smtClean="0"/>
              <a:t>• Įsivertinimas skatina mokinio savivertę ir</a:t>
            </a:r>
          </a:p>
          <a:p>
            <a:pPr>
              <a:buNone/>
            </a:pPr>
            <a:r>
              <a:rPr lang="lt-LT" dirty="0" smtClean="0"/>
              <a:t>motyvaciją.</a:t>
            </a:r>
            <a:endParaRPr lang="lt-L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smtClean="0"/>
              <a:t>Įsivertinimą įtakoja:</a:t>
            </a:r>
            <a:endParaRPr lang="lt-LT" dirty="0"/>
          </a:p>
        </p:txBody>
      </p:sp>
      <p:sp>
        <p:nvSpPr>
          <p:cNvPr id="3" name="Turinio vietos rezervavimo ženklas 2"/>
          <p:cNvSpPr>
            <a:spLocks noGrp="1"/>
          </p:cNvSpPr>
          <p:nvPr>
            <p:ph idx="1"/>
          </p:nvPr>
        </p:nvSpPr>
        <p:spPr>
          <a:xfrm>
            <a:off x="457200" y="2852936"/>
            <a:ext cx="8229600" cy="3721600"/>
          </a:xfrm>
        </p:spPr>
        <p:txBody>
          <a:bodyPr/>
          <a:lstStyle/>
          <a:p>
            <a:r>
              <a:rPr lang="lt-LT" dirty="0" smtClean="0"/>
              <a:t>Vaiko mokymosi rezultatai</a:t>
            </a:r>
          </a:p>
          <a:p>
            <a:endParaRPr lang="lt-LT" dirty="0" smtClean="0"/>
          </a:p>
          <a:p>
            <a:r>
              <a:rPr lang="lt-LT" dirty="0" smtClean="0"/>
              <a:t>Vaiko, kaip asmenybės, savybės</a:t>
            </a:r>
          </a:p>
          <a:p>
            <a:endParaRPr lang="lt-LT" dirty="0" smtClean="0"/>
          </a:p>
          <a:p>
            <a:r>
              <a:rPr lang="lt-LT" dirty="0" smtClean="0"/>
              <a:t>Tėvų nuomonė apie vaiką</a:t>
            </a:r>
          </a:p>
          <a:p>
            <a:endParaRPr lang="lt-LT" dirty="0" smtClean="0"/>
          </a:p>
          <a:p>
            <a:r>
              <a:rPr lang="lt-LT" dirty="0" smtClean="0"/>
              <a:t>Aplinkinių nuomonė apie vaiką</a:t>
            </a:r>
          </a:p>
          <a:p>
            <a:endParaRPr lang="lt-LT" dirty="0" smtClean="0"/>
          </a:p>
          <a:p>
            <a:endParaRPr lang="lt-L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858218"/>
          </a:xfrm>
        </p:spPr>
        <p:txBody>
          <a:bodyPr>
            <a:normAutofit/>
          </a:bodyPr>
          <a:lstStyle/>
          <a:p>
            <a:r>
              <a:rPr lang="lt-LT" sz="4000" b="1" dirty="0" smtClean="0"/>
              <a:t>Įsivertinimo būdai</a:t>
            </a:r>
            <a:r>
              <a:rPr lang="lt-LT" dirty="0" smtClean="0"/>
              <a:t/>
            </a:r>
            <a:br>
              <a:rPr lang="lt-LT" dirty="0" smtClean="0"/>
            </a:br>
            <a:endParaRPr lang="lt-LT" dirty="0"/>
          </a:p>
        </p:txBody>
      </p:sp>
      <p:sp>
        <p:nvSpPr>
          <p:cNvPr id="3" name="Turinio vietos rezervavimo ženklas 2"/>
          <p:cNvSpPr>
            <a:spLocks noGrp="1"/>
          </p:cNvSpPr>
          <p:nvPr>
            <p:ph idx="1"/>
          </p:nvPr>
        </p:nvSpPr>
        <p:spPr>
          <a:xfrm>
            <a:off x="457200" y="1916832"/>
            <a:ext cx="8229600" cy="4209331"/>
          </a:xfrm>
        </p:spPr>
        <p:txBody>
          <a:bodyPr/>
          <a:lstStyle/>
          <a:p>
            <a:r>
              <a:rPr lang="lt-LT" dirty="0" smtClean="0"/>
              <a:t>Individualus </a:t>
            </a:r>
          </a:p>
          <a:p>
            <a:r>
              <a:rPr lang="lt-LT" dirty="0" smtClean="0"/>
              <a:t>Darbo grupėse</a:t>
            </a:r>
          </a:p>
          <a:p>
            <a:endParaRPr lang="lt-LT" dirty="0" smtClean="0"/>
          </a:p>
          <a:p>
            <a:endParaRPr lang="lt-LT" dirty="0" smtClean="0"/>
          </a:p>
          <a:p>
            <a:endParaRPr lang="lt-LT" dirty="0" smtClean="0"/>
          </a:p>
          <a:p>
            <a:endParaRPr lang="lt-LT" dirty="0" smtClean="0"/>
          </a:p>
          <a:p>
            <a:endParaRPr lang="lt-LT" dirty="0" smtClean="0"/>
          </a:p>
          <a:p>
            <a:endParaRPr lang="lt-LT" dirty="0" smtClean="0"/>
          </a:p>
          <a:p>
            <a:endParaRPr lang="lt-LT" dirty="0" smtClean="0"/>
          </a:p>
          <a:p>
            <a:endParaRPr lang="lt-LT" dirty="0"/>
          </a:p>
        </p:txBody>
      </p:sp>
      <p:pic>
        <p:nvPicPr>
          <p:cNvPr id="5" name="Picture 2" descr="Vaizdo rezultatas pagal užklausą „refleksija“"/>
          <p:cNvPicPr>
            <a:picLocks noChangeAspect="1" noChangeArrowheads="1"/>
          </p:cNvPicPr>
          <p:nvPr/>
        </p:nvPicPr>
        <p:blipFill>
          <a:blip r:embed="rId3" cstate="print"/>
          <a:srcRect/>
          <a:stretch>
            <a:fillRect/>
          </a:stretch>
        </p:blipFill>
        <p:spPr bwMode="auto">
          <a:xfrm>
            <a:off x="5076056" y="2996952"/>
            <a:ext cx="3512418" cy="33123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124744"/>
            <a:ext cx="8229600" cy="5001419"/>
          </a:xfrm>
        </p:spPr>
        <p:txBody>
          <a:bodyPr/>
          <a:lstStyle/>
          <a:p>
            <a:pPr algn="ctr">
              <a:buNone/>
            </a:pPr>
            <a:r>
              <a:rPr lang="en-US" dirty="0" smtClean="0"/>
              <a:t>Įsivertinimo</a:t>
            </a:r>
            <a:r>
              <a:rPr lang="lt-LT" dirty="0" smtClean="0"/>
              <a:t> </a:t>
            </a:r>
            <a:r>
              <a:rPr lang="en-US" dirty="0" smtClean="0"/>
              <a:t>formos</a:t>
            </a:r>
            <a:r>
              <a:rPr lang="lt-LT" dirty="0" smtClean="0"/>
              <a:t> </a:t>
            </a:r>
            <a:r>
              <a:rPr lang="en-US" dirty="0" smtClean="0"/>
              <a:t>gali</a:t>
            </a:r>
            <a:r>
              <a:rPr lang="lt-LT" dirty="0" smtClean="0"/>
              <a:t> </a:t>
            </a:r>
            <a:r>
              <a:rPr lang="en-US" dirty="0" smtClean="0"/>
              <a:t>būti</a:t>
            </a:r>
            <a:r>
              <a:rPr lang="lt-LT" dirty="0" smtClean="0"/>
              <a:t> </a:t>
            </a:r>
            <a:r>
              <a:rPr lang="en-US" dirty="0" smtClean="0"/>
              <a:t>skirtingos.</a:t>
            </a:r>
            <a:r>
              <a:rPr lang="lt-LT" dirty="0" smtClean="0"/>
              <a:t> </a:t>
            </a:r>
            <a:r>
              <a:rPr lang="en-US" dirty="0" smtClean="0"/>
              <a:t>Svarbiausia,</a:t>
            </a:r>
            <a:r>
              <a:rPr lang="lt-LT" dirty="0" smtClean="0"/>
              <a:t> </a:t>
            </a:r>
            <a:r>
              <a:rPr lang="en-US" dirty="0" smtClean="0"/>
              <a:t>kad</a:t>
            </a:r>
            <a:r>
              <a:rPr lang="lt-LT" dirty="0" smtClean="0"/>
              <a:t> </a:t>
            </a:r>
            <a:r>
              <a:rPr lang="en-US" dirty="0" smtClean="0"/>
              <a:t>jos</a:t>
            </a:r>
            <a:r>
              <a:rPr lang="lt-LT" dirty="0" smtClean="0"/>
              <a:t> </a:t>
            </a:r>
            <a:r>
              <a:rPr lang="en-US" dirty="0" smtClean="0"/>
              <a:t>būtų</a:t>
            </a:r>
            <a:r>
              <a:rPr lang="lt-LT" dirty="0" smtClean="0"/>
              <a:t> </a:t>
            </a:r>
            <a:r>
              <a:rPr lang="en-US" dirty="0" smtClean="0"/>
              <a:t>priimtinos</a:t>
            </a:r>
            <a:r>
              <a:rPr lang="lt-LT" dirty="0" smtClean="0"/>
              <a:t> ir </a:t>
            </a:r>
            <a:r>
              <a:rPr lang="en-US" dirty="0" smtClean="0"/>
              <a:t>mokytojams,</a:t>
            </a:r>
            <a:r>
              <a:rPr lang="lt-LT" dirty="0" smtClean="0"/>
              <a:t> ir </a:t>
            </a:r>
            <a:r>
              <a:rPr lang="en-US" dirty="0" smtClean="0"/>
              <a:t>mokiniams</a:t>
            </a:r>
            <a:r>
              <a:rPr lang="lt-LT" dirty="0" smtClean="0"/>
              <a:t>.</a:t>
            </a:r>
          </a:p>
          <a:p>
            <a:endParaRPr lang="lt-LT" dirty="0" smtClean="0"/>
          </a:p>
          <a:p>
            <a:endParaRPr lang="en-US" dirty="0" smtClean="0"/>
          </a:p>
          <a:p>
            <a:endParaRPr lang="lt-LT" dirty="0"/>
          </a:p>
        </p:txBody>
      </p:sp>
      <p:pic>
        <p:nvPicPr>
          <p:cNvPr id="15362" name="Picture 2" descr="Vaizdo rezultatas pagal užklausą „pažinimas knyga“"/>
          <p:cNvPicPr>
            <a:picLocks noChangeAspect="1" noChangeArrowheads="1"/>
          </p:cNvPicPr>
          <p:nvPr/>
        </p:nvPicPr>
        <p:blipFill>
          <a:blip r:embed="rId2" cstate="print"/>
          <a:srcRect/>
          <a:stretch>
            <a:fillRect/>
          </a:stretch>
        </p:blipFill>
        <p:spPr bwMode="auto">
          <a:xfrm>
            <a:off x="1115616" y="3212976"/>
            <a:ext cx="6552728" cy="338437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nis">
  <a:themeElements>
    <a:clrScheme name="Urbanistinis">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istini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istinis">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1091</TotalTime>
  <Words>739</Words>
  <Application>Microsoft Office PowerPoint</Application>
  <PresentationFormat>Demonstracija ekrane (4:3)</PresentationFormat>
  <Paragraphs>162</Paragraphs>
  <Slides>27</Slides>
  <Notes>3</Notes>
  <HiddenSlides>0</HiddenSlides>
  <MMClips>0</MMClips>
  <ScaleCrop>false</ScaleCrop>
  <HeadingPairs>
    <vt:vector size="4" baseType="variant">
      <vt:variant>
        <vt:lpstr>Tema</vt:lpstr>
      </vt:variant>
      <vt:variant>
        <vt:i4>1</vt:i4>
      </vt:variant>
      <vt:variant>
        <vt:lpstr>Skaidrių pavadinimai</vt:lpstr>
      </vt:variant>
      <vt:variant>
        <vt:i4>27</vt:i4>
      </vt:variant>
    </vt:vector>
  </HeadingPairs>
  <TitlesOfParts>
    <vt:vector size="28" baseType="lpstr">
      <vt:lpstr>Urbanistinis</vt:lpstr>
      <vt:lpstr>Kokius ir kodėl įsivertinimo būdus taikome?</vt:lpstr>
      <vt:lpstr>Bendras tikslas – kiekvieno vaiko sėkmė</vt:lpstr>
      <vt:lpstr>Mokytis – tai atrasti save</vt:lpstr>
      <vt:lpstr>PowerPoint pristatymas</vt:lpstr>
      <vt:lpstr>  Mokinys turi išmokti prisiimti atsakomybę už savo pasirinktus kriterijus, kuriuos jis laiko svarbiais, už tikslus, kurių jis siekia, ir kiek jis jau yra pasiekęs, atsakomybę už save ir saviauklą.   (Carl Rogers) </vt:lpstr>
      <vt:lpstr>Įsivertinimas </vt:lpstr>
      <vt:lpstr>Įsivertinimą įtakoja:</vt:lpstr>
      <vt:lpstr>Įsivertinimo būdai </vt:lpstr>
      <vt:lpstr>PowerPoint pristatymas</vt:lpstr>
      <vt:lpstr> Klausimai, į kuriuos mokiniams reikėtų atsakyti vertinant save pamokos pabaigoje: </vt:lpstr>
      <vt:lpstr>Gamtos ir tiksliųjų mokslų metodinė grupė</vt:lpstr>
      <vt:lpstr> Įsivertinimas (I)</vt:lpstr>
      <vt:lpstr>Įsivertinimas (II)</vt:lpstr>
      <vt:lpstr> Įsivertinimas (III) </vt:lpstr>
      <vt:lpstr>Įsivertinimas (IV)</vt:lpstr>
      <vt:lpstr>Įsivertinimas (V)</vt:lpstr>
      <vt:lpstr>Įsivertinimas (VI)</vt:lpstr>
      <vt:lpstr>Kaip sekėsi atlikti užduotis?</vt:lpstr>
      <vt:lpstr>Sėkmės paslaptis </vt:lpstr>
      <vt:lpstr>EMOCINIS ĮSIVERTINIMAS</vt:lpstr>
      <vt:lpstr>PowerPoint pristatymas</vt:lpstr>
      <vt:lpstr>Apibendrinimas</vt:lpstr>
      <vt:lpstr>PowerPoint pristatymas</vt:lpstr>
      <vt:lpstr>Išvados:</vt:lpstr>
      <vt:lpstr>PowerPoint pristatymas</vt:lpstr>
      <vt:lpstr>PowerPoint pristatymas</vt:lpstr>
      <vt:lpstr>Ačiū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Kokius ir kodėl refleksijos ir įsivertinimo būdus taikome</dc:title>
  <dc:creator>Vip</dc:creator>
  <cp:lastModifiedBy>mokytojas</cp:lastModifiedBy>
  <cp:revision>63</cp:revision>
  <dcterms:created xsi:type="dcterms:W3CDTF">2015-03-23T19:37:28Z</dcterms:created>
  <dcterms:modified xsi:type="dcterms:W3CDTF">2015-04-06T15:37:20Z</dcterms:modified>
</cp:coreProperties>
</file>